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7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sldIdLst>
    <p:sldId id="364" r:id="rId2"/>
    <p:sldId id="365" r:id="rId3"/>
    <p:sldId id="348" r:id="rId4"/>
    <p:sldId id="349" r:id="rId5"/>
    <p:sldId id="366" r:id="rId6"/>
    <p:sldId id="352" r:id="rId7"/>
    <p:sldId id="350" r:id="rId8"/>
    <p:sldId id="355" r:id="rId9"/>
    <p:sldId id="356" r:id="rId10"/>
    <p:sldId id="369" r:id="rId11"/>
    <p:sldId id="360" r:id="rId12"/>
    <p:sldId id="359" r:id="rId13"/>
    <p:sldId id="376" r:id="rId14"/>
    <p:sldId id="368" r:id="rId15"/>
    <p:sldId id="373" r:id="rId16"/>
    <p:sldId id="375" r:id="rId17"/>
    <p:sldId id="377" r:id="rId18"/>
    <p:sldId id="378" r:id="rId19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pos="619">
          <p15:clr>
            <a:srgbClr val="A4A3A4"/>
          </p15:clr>
        </p15:guide>
        <p15:guide id="3" pos="7174">
          <p15:clr>
            <a:srgbClr val="A4A3A4"/>
          </p15:clr>
        </p15:guide>
        <p15:guide id="4" orient="horz" pos="2908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80000"/>
    <a:srgbClr val="ECAEA6"/>
    <a:srgbClr val="A1A3B1"/>
    <a:srgbClr val="CCCDD5"/>
    <a:srgbClr val="818497"/>
    <a:srgbClr val="DD7161"/>
    <a:srgbClr val="F286AD"/>
    <a:srgbClr val="F7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222" y="96"/>
      </p:cViewPr>
      <p:guideLst>
        <p:guide orient="horz" pos="3793"/>
        <p:guide pos="619"/>
        <p:guide pos="7174"/>
        <p:guide orient="horz" pos="29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0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9D7C1-D9D1-43CF-B923-21AA812B118A}" type="datetimeFigureOut">
              <a:rPr lang="zh-CN" altLang="en-US" smtClean="0"/>
              <a:t>2018/5/10</a:t>
            </a:fld>
            <a:endParaRPr lang="zh-CN" altLang="en-US"/>
          </a:p>
        </p:txBody>
      </p:sp>
      <p:sp>
        <p:nvSpPr>
          <p:cNvPr id="104880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80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80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1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43DD9-AAA1-42B9-AAE2-B016AE450A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47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0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7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080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9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096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4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23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4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370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97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7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3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0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72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6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6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71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5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5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35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2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43DD9-AAA1-42B9-AAE2-B016AE450AC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17F5-1DF3-42B4-940A-6B897DE3132D}" type="datetimeFigureOut">
              <a:rPr lang="zh-CN" altLang="en-US"/>
              <a:t>2018/5/10</a:t>
            </a:fld>
            <a:endParaRPr lang="zh-CN" altLang="en-US"/>
          </a:p>
        </p:txBody>
      </p:sp>
      <p:sp>
        <p:nvSpPr>
          <p:cNvPr id="104858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5286F-B9DE-4CA0-8964-046DD20549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8066FB36-ED6D-463C-8583-CB3F6DB2032C}" type="datetimeFigureOut">
              <a:rPr lang="zh-CN" altLang="en-US"/>
              <a:t>2018/5/10</a:t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2F1D2E3A-E990-4271-B8CE-F66D3998E464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4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7414" b="1324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4" name="矩形 6"/>
          <p:cNvSpPr/>
          <p:nvPr/>
        </p:nvSpPr>
        <p:spPr>
          <a:xfrm>
            <a:off x="803275" y="908050"/>
            <a:ext cx="10585450" cy="511333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585" name="矩形 7"/>
          <p:cNvSpPr/>
          <p:nvPr/>
        </p:nvSpPr>
        <p:spPr>
          <a:xfrm>
            <a:off x="571500" y="614363"/>
            <a:ext cx="11087100" cy="568642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586" name="文本框 8"/>
          <p:cNvSpPr txBox="1"/>
          <p:nvPr/>
        </p:nvSpPr>
        <p:spPr>
          <a:xfrm>
            <a:off x="2666602" y="1859340"/>
            <a:ext cx="689689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9600" b="1" dirty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</a:gradFill>
                <a:latin typeface="方正舒体" panose="02010601030101010101" pitchFamily="2" charset="-122"/>
                <a:ea typeface="方正舒体" panose="02010601030101010101" pitchFamily="2" charset="-122"/>
                <a:cs typeface="+mn-ea"/>
                <a:sym typeface="+mn-lt"/>
              </a:rPr>
              <a:t>青春</a:t>
            </a:r>
            <a:r>
              <a:rPr lang="en-US" altLang="zh-CN" sz="9600" b="1" dirty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</a:gradFill>
                <a:latin typeface="方正舒体" panose="02010601030101010101" pitchFamily="2" charset="-122"/>
                <a:ea typeface="方正舒体" panose="02010601030101010101" pitchFamily="2" charset="-122"/>
                <a:cs typeface="+mn-ea"/>
                <a:sym typeface="+mn-lt"/>
              </a:rPr>
              <a:t>·</a:t>
            </a:r>
            <a:r>
              <a:rPr lang="zh-CN" altLang="en-US" sz="9600" b="1" dirty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</a:gradFill>
                <a:latin typeface="方正舒体" panose="02010601030101010101" pitchFamily="2" charset="-122"/>
                <a:ea typeface="方正舒体" panose="02010601030101010101" pitchFamily="2" charset="-122"/>
                <a:cs typeface="+mn-ea"/>
                <a:sym typeface="+mn-lt"/>
              </a:rPr>
              <a:t>梦想</a:t>
            </a:r>
            <a:endParaRPr lang="en-US" altLang="zh-CN" sz="9600" b="1" dirty="0">
              <a:gradFill flip="none" rotWithShape="1">
                <a:gsLst>
                  <a:gs pos="0">
                    <a:srgbClr val="A1A3B1"/>
                  </a:gs>
                  <a:gs pos="100000">
                    <a:srgbClr val="DD7161"/>
                  </a:gs>
                </a:gsLst>
                <a:lin ang="16200000" scaled="1"/>
              </a:gradFill>
              <a:latin typeface="方正舒体" panose="02010601030101010101" pitchFamily="2" charset="-122"/>
              <a:ea typeface="方正舒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48587" name="文本框 9"/>
          <p:cNvSpPr txBox="1"/>
          <p:nvPr/>
        </p:nvSpPr>
        <p:spPr>
          <a:xfrm>
            <a:off x="1857374" y="4492030"/>
            <a:ext cx="8515350" cy="14773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>
              <a:defRPr sz="800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 信息与控制工程学院 电子信息工程</a:t>
            </a:r>
            <a:endParaRPr lang="en-US" altLang="zh-CN" sz="3600" dirty="0">
              <a:latin typeface="华文隶书" panose="02010800040101010101" pitchFamily="2" charset="-122"/>
              <a:ea typeface="华文隶书" panose="02010800040101010101" pitchFamily="2" charset="-122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（移动互联）</a:t>
            </a:r>
            <a:r>
              <a:rPr lang="en-US" altLang="zh-CN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2017</a:t>
            </a:r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级</a:t>
            </a:r>
            <a:r>
              <a:rPr lang="en-US" altLang="zh-CN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2</a:t>
            </a:r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  <a:sym typeface="+mn-lt"/>
              </a:rPr>
              <a:t>班 张静怡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7318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1"/>
          <p:cNvPicPr>
            <a:picLocks noChangeAspect="1" noChangeArrowheads="1"/>
          </p:cNvPicPr>
          <p:nvPr/>
        </p:nvPicPr>
        <p:blipFill>
          <a:blip r:embed="rId3"/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6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764" name="矩形 3"/>
          <p:cNvSpPr/>
          <p:nvPr/>
        </p:nvSpPr>
        <p:spPr>
          <a:xfrm>
            <a:off x="1552575" y="1122363"/>
            <a:ext cx="2728913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A1A3B1">
                  <a:alpha val="7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65" name="等腰三角形 5"/>
          <p:cNvSpPr/>
          <p:nvPr/>
        </p:nvSpPr>
        <p:spPr>
          <a:xfrm rot="5400000">
            <a:off x="333829" y="-333829"/>
            <a:ext cx="3614057" cy="4281714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CCCDD5">
                  <a:alpha val="60000"/>
                  <a:lumMod val="62000"/>
                  <a:lumOff val="38000"/>
                </a:srgbClr>
              </a:gs>
              <a:gs pos="64000">
                <a:srgbClr val="E3ADA7">
                  <a:alpha val="52000"/>
                </a:srgbClr>
              </a:gs>
              <a:gs pos="100000">
                <a:srgbClr val="DD7161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66" name="等腰三角形 6"/>
          <p:cNvSpPr/>
          <p:nvPr/>
        </p:nvSpPr>
        <p:spPr>
          <a:xfrm rot="4967921">
            <a:off x="500063" y="2714625"/>
            <a:ext cx="639762" cy="706438"/>
          </a:xfrm>
          <a:prstGeom prst="triangle">
            <a:avLst>
              <a:gd name="adj" fmla="val 27273"/>
            </a:avLst>
          </a:prstGeom>
          <a:solidFill>
            <a:srgbClr val="F0E4C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67" name="矩形 23"/>
          <p:cNvSpPr/>
          <p:nvPr/>
        </p:nvSpPr>
        <p:spPr>
          <a:xfrm>
            <a:off x="8015449" y="1053671"/>
            <a:ext cx="2861188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DD7161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/>
          </a:p>
          <a:p>
            <a:pPr algn="ctr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/>
              <a:t>当你在不断弥补自身的时候，就意味着你正在变得越来越优秀，也会认识更多优秀的人，发现他们有目标有方向，你也会向他们学习并为之努力。</a:t>
            </a:r>
          </a:p>
        </p:txBody>
      </p:sp>
      <p:sp>
        <p:nvSpPr>
          <p:cNvPr id="1048768" name="椭圆 7"/>
          <p:cNvSpPr/>
          <p:nvPr/>
        </p:nvSpPr>
        <p:spPr>
          <a:xfrm>
            <a:off x="10623486" y="5199041"/>
            <a:ext cx="1084488" cy="1084488"/>
          </a:xfrm>
          <a:prstGeom prst="ellipse">
            <a:avLst/>
          </a:prstGeom>
          <a:gradFill>
            <a:gsLst>
              <a:gs pos="0">
                <a:srgbClr val="CCCDD5">
                  <a:lumMod val="43000"/>
                  <a:lumOff val="57000"/>
                  <a:alpha val="25000"/>
                </a:srgbClr>
              </a:gs>
              <a:gs pos="44000">
                <a:srgbClr val="E3ADA7"/>
              </a:gs>
              <a:gs pos="100000">
                <a:srgbClr val="DD71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cxnSp>
        <p:nvCxnSpPr>
          <p:cNvPr id="3145739" name="直接连接符 9"/>
          <p:cNvCxnSpPr>
            <a:cxnSpLocks/>
          </p:cNvCxnSpPr>
          <p:nvPr/>
        </p:nvCxnSpPr>
        <p:spPr>
          <a:xfrm flipV="1">
            <a:off x="9545411" y="4957465"/>
            <a:ext cx="1756229" cy="1638300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直接连接符 19"/>
          <p:cNvCxnSpPr>
            <a:cxnSpLocks/>
          </p:cNvCxnSpPr>
          <p:nvPr/>
        </p:nvCxnSpPr>
        <p:spPr>
          <a:xfrm flipV="1">
            <a:off x="9979934" y="4949046"/>
            <a:ext cx="916183" cy="866577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69" name="等腰三角形 21"/>
          <p:cNvSpPr/>
          <p:nvPr/>
        </p:nvSpPr>
        <p:spPr>
          <a:xfrm rot="10065314">
            <a:off x="317500" y="-403225"/>
            <a:ext cx="1117600" cy="1236663"/>
          </a:xfrm>
          <a:prstGeom prst="triangle">
            <a:avLst>
              <a:gd name="adj" fmla="val 27273"/>
            </a:avLst>
          </a:prstGeom>
          <a:noFill/>
          <a:ln>
            <a:solidFill>
              <a:schemeClr val="bg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70" name="矩形 22"/>
          <p:cNvSpPr/>
          <p:nvPr/>
        </p:nvSpPr>
        <p:spPr>
          <a:xfrm>
            <a:off x="4776788" y="1122363"/>
            <a:ext cx="2727325" cy="4613275"/>
          </a:xfrm>
          <a:prstGeom prst="rect">
            <a:avLst/>
          </a:prstGeom>
          <a:gradFill flip="none" rotWithShape="1">
            <a:gsLst>
              <a:gs pos="0">
                <a:srgbClr val="CCCDD5">
                  <a:lumMod val="62000"/>
                  <a:lumOff val="38000"/>
                  <a:alpha val="0"/>
                </a:srgbClr>
              </a:gs>
              <a:gs pos="100000">
                <a:srgbClr val="CA979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771" name="矩形 24"/>
          <p:cNvSpPr/>
          <p:nvPr/>
        </p:nvSpPr>
        <p:spPr>
          <a:xfrm>
            <a:off x="1645443" y="2852738"/>
            <a:ext cx="2543175" cy="2806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可以锻炼与人交流的能力，公开场合发言的能力，组织活动的能力等等。</a:t>
            </a:r>
          </a:p>
        </p:txBody>
      </p:sp>
      <p:sp>
        <p:nvSpPr>
          <p:cNvPr id="1048772" name="文本框 25"/>
          <p:cNvSpPr txBox="1"/>
          <p:nvPr/>
        </p:nvSpPr>
        <p:spPr>
          <a:xfrm>
            <a:off x="1636713" y="1963738"/>
            <a:ext cx="2728912" cy="56560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锻炼自己的能力</a:t>
            </a:r>
          </a:p>
        </p:txBody>
      </p:sp>
      <p:cxnSp>
        <p:nvCxnSpPr>
          <p:cNvPr id="3145741" name="直接连接符 27"/>
          <p:cNvCxnSpPr>
            <a:cxnSpLocks/>
          </p:cNvCxnSpPr>
          <p:nvPr/>
        </p:nvCxnSpPr>
        <p:spPr>
          <a:xfrm>
            <a:off x="1747838" y="2857500"/>
            <a:ext cx="2119312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73" name="矩形 29"/>
          <p:cNvSpPr/>
          <p:nvPr/>
        </p:nvSpPr>
        <p:spPr>
          <a:xfrm>
            <a:off x="4888821" y="2914464"/>
            <a:ext cx="2543175" cy="27714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参加学校活动可以认识很多在某个方面比自己更出色的人，不知不觉间，你就会有很多弥补自身不足的短期目标。</a:t>
            </a:r>
          </a:p>
        </p:txBody>
      </p:sp>
      <p:sp>
        <p:nvSpPr>
          <p:cNvPr id="1048774" name="文本框 30"/>
          <p:cNvSpPr txBox="1"/>
          <p:nvPr/>
        </p:nvSpPr>
        <p:spPr>
          <a:xfrm>
            <a:off x="4876800" y="1960563"/>
            <a:ext cx="2728913" cy="56560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找到短期目标</a:t>
            </a:r>
          </a:p>
        </p:txBody>
      </p:sp>
      <p:cxnSp>
        <p:nvCxnSpPr>
          <p:cNvPr id="3145742" name="直接连接符 31"/>
          <p:cNvCxnSpPr>
            <a:cxnSpLocks/>
          </p:cNvCxnSpPr>
          <p:nvPr/>
        </p:nvCxnSpPr>
        <p:spPr>
          <a:xfrm>
            <a:off x="4987925" y="2852738"/>
            <a:ext cx="2117725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76" name="文本框 33"/>
          <p:cNvSpPr txBox="1"/>
          <p:nvPr/>
        </p:nvSpPr>
        <p:spPr>
          <a:xfrm>
            <a:off x="8081587" y="1645136"/>
            <a:ext cx="2728912" cy="108266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确立自己的人生方向</a:t>
            </a:r>
          </a:p>
        </p:txBody>
      </p:sp>
      <p:cxnSp>
        <p:nvCxnSpPr>
          <p:cNvPr id="3145743" name="直接连接符 34"/>
          <p:cNvCxnSpPr>
            <a:cxnSpLocks/>
          </p:cNvCxnSpPr>
          <p:nvPr/>
        </p:nvCxnSpPr>
        <p:spPr>
          <a:xfrm>
            <a:off x="8304213" y="2804729"/>
            <a:ext cx="2119312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2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1"/>
          <p:cNvPicPr>
            <a:picLocks noChangeAspect="1" noChangeArrowheads="1"/>
          </p:cNvPicPr>
          <p:nvPr/>
        </p:nvPicPr>
        <p:blipFill>
          <a:blip r:embed="rId3"/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6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765" name="等腰三角形 5"/>
          <p:cNvSpPr/>
          <p:nvPr/>
        </p:nvSpPr>
        <p:spPr>
          <a:xfrm rot="5400000">
            <a:off x="333829" y="-333829"/>
            <a:ext cx="3614057" cy="4281714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rgbClr val="CCCDD5">
                  <a:alpha val="60000"/>
                  <a:lumMod val="62000"/>
                  <a:lumOff val="38000"/>
                </a:srgbClr>
              </a:gs>
              <a:gs pos="64000">
                <a:srgbClr val="E3ADA7">
                  <a:alpha val="52000"/>
                </a:srgbClr>
              </a:gs>
              <a:gs pos="100000">
                <a:srgbClr val="DD7161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66" name="等腰三角形 6"/>
          <p:cNvSpPr/>
          <p:nvPr/>
        </p:nvSpPr>
        <p:spPr>
          <a:xfrm rot="4967921">
            <a:off x="500063" y="2714625"/>
            <a:ext cx="639762" cy="706438"/>
          </a:xfrm>
          <a:prstGeom prst="triangle">
            <a:avLst>
              <a:gd name="adj" fmla="val 27273"/>
            </a:avLst>
          </a:prstGeom>
          <a:solidFill>
            <a:srgbClr val="F0E4C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68" name="椭圆 7"/>
          <p:cNvSpPr/>
          <p:nvPr/>
        </p:nvSpPr>
        <p:spPr>
          <a:xfrm>
            <a:off x="10120089" y="5121206"/>
            <a:ext cx="1084488" cy="1084488"/>
          </a:xfrm>
          <a:prstGeom prst="ellipse">
            <a:avLst/>
          </a:prstGeom>
          <a:gradFill>
            <a:gsLst>
              <a:gs pos="0">
                <a:srgbClr val="CCCDD5">
                  <a:lumMod val="43000"/>
                  <a:lumOff val="57000"/>
                  <a:alpha val="25000"/>
                </a:srgbClr>
              </a:gs>
              <a:gs pos="44000">
                <a:srgbClr val="E3ADA7"/>
              </a:gs>
              <a:gs pos="100000">
                <a:srgbClr val="DD716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cxnSp>
        <p:nvCxnSpPr>
          <p:cNvPr id="3145739" name="直接连接符 9"/>
          <p:cNvCxnSpPr>
            <a:cxnSpLocks/>
          </p:cNvCxnSpPr>
          <p:nvPr/>
        </p:nvCxnSpPr>
        <p:spPr>
          <a:xfrm flipV="1">
            <a:off x="9545411" y="4957465"/>
            <a:ext cx="1756229" cy="1638300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直接连接符 19"/>
          <p:cNvCxnSpPr>
            <a:cxnSpLocks/>
          </p:cNvCxnSpPr>
          <p:nvPr/>
        </p:nvCxnSpPr>
        <p:spPr>
          <a:xfrm flipV="1">
            <a:off x="9979934" y="4949046"/>
            <a:ext cx="916183" cy="866577"/>
          </a:xfrm>
          <a:prstGeom prst="line">
            <a:avLst/>
          </a:prstGeom>
          <a:ln>
            <a:gradFill>
              <a:gsLst>
                <a:gs pos="0">
                  <a:srgbClr val="CCCDD5">
                    <a:lumMod val="43000"/>
                    <a:lumOff val="57000"/>
                  </a:srgbClr>
                </a:gs>
                <a:gs pos="100000">
                  <a:srgbClr val="DD716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69" name="等腰三角形 21"/>
          <p:cNvSpPr/>
          <p:nvPr/>
        </p:nvSpPr>
        <p:spPr>
          <a:xfrm rot="10065314">
            <a:off x="317500" y="-403225"/>
            <a:ext cx="1117600" cy="1236663"/>
          </a:xfrm>
          <a:prstGeom prst="triangle">
            <a:avLst>
              <a:gd name="adj" fmla="val 27273"/>
            </a:avLst>
          </a:prstGeom>
          <a:noFill/>
          <a:ln>
            <a:solidFill>
              <a:schemeClr val="bg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E2E929-1E48-4D0D-AF98-20DA89F19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9" y="410324"/>
            <a:ext cx="4681927" cy="29176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6548BF-CEC7-4B83-91A1-A8723629D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86" y="457376"/>
            <a:ext cx="4905855" cy="29176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8D23A4-A53A-4CCC-A9DF-5BBAF0F09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0" y="3738314"/>
            <a:ext cx="4681926" cy="28306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76AD50-559E-4355-B8E8-133F1A438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85" y="3738313"/>
            <a:ext cx="4905855" cy="283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图片 2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50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751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752" name="文本框 10"/>
          <p:cNvSpPr txBox="1"/>
          <p:nvPr/>
        </p:nvSpPr>
        <p:spPr>
          <a:xfrm>
            <a:off x="1915338" y="688139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753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54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56" name="文本框 17"/>
          <p:cNvSpPr txBox="1"/>
          <p:nvPr/>
        </p:nvSpPr>
        <p:spPr>
          <a:xfrm>
            <a:off x="6013933" y="1297088"/>
            <a:ext cx="5303628" cy="41681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有人说：“平凡的大学生有着相同的平凡，不平凡的大学生有着各自的辉煌，你可以选择平凡，但不可以选择平庸。”</a:t>
            </a:r>
          </a:p>
        </p:txBody>
      </p:sp>
      <p:sp>
        <p:nvSpPr>
          <p:cNvPr id="1048757" name="等腰三角形 1"/>
          <p:cNvSpPr/>
          <p:nvPr/>
        </p:nvSpPr>
        <p:spPr>
          <a:xfrm rot="16965347">
            <a:off x="-1179513" y="-2881313"/>
            <a:ext cx="4457701" cy="3397251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58" name="等腰三角形 1"/>
          <p:cNvSpPr/>
          <p:nvPr/>
        </p:nvSpPr>
        <p:spPr>
          <a:xfrm rot="2265171">
            <a:off x="3797300" y="2589213"/>
            <a:ext cx="1470025" cy="787400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59" name="等腰三角形 12"/>
          <p:cNvSpPr/>
          <p:nvPr/>
        </p:nvSpPr>
        <p:spPr>
          <a:xfrm rot="6797575">
            <a:off x="482600" y="5516563"/>
            <a:ext cx="3155950" cy="1619250"/>
          </a:xfrm>
          <a:prstGeom prst="triangle">
            <a:avLst>
              <a:gd name="adj" fmla="val 25657"/>
            </a:avLst>
          </a:prstGeom>
          <a:solidFill>
            <a:srgbClr val="CCCDD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矩形 1"/>
          <p:cNvSpPr/>
          <p:nvPr/>
        </p:nvSpPr>
        <p:spPr>
          <a:xfrm>
            <a:off x="-14288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1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1" name="椭圆 5"/>
          <p:cNvSpPr/>
          <p:nvPr/>
        </p:nvSpPr>
        <p:spPr>
          <a:xfrm>
            <a:off x="1751430" y="826475"/>
            <a:ext cx="2440744" cy="2440744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A1A3B1">
                    <a:alpha val="35000"/>
                  </a:srgbClr>
                </a:gs>
                <a:gs pos="100000">
                  <a:srgbClr val="DD7161"/>
                </a:gs>
              </a:gsLst>
              <a:lin ang="81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2" name="椭圆 2"/>
          <p:cNvSpPr/>
          <p:nvPr/>
        </p:nvSpPr>
        <p:spPr>
          <a:xfrm>
            <a:off x="1955800" y="1009650"/>
            <a:ext cx="2054225" cy="205422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3" name="椭圆 6"/>
          <p:cNvSpPr/>
          <p:nvPr/>
        </p:nvSpPr>
        <p:spPr>
          <a:xfrm>
            <a:off x="1955800" y="1009650"/>
            <a:ext cx="2054225" cy="2054225"/>
          </a:xfrm>
          <a:prstGeom prst="ellipse">
            <a:avLst/>
          </a:prstGeom>
          <a:gradFill>
            <a:gsLst>
              <a:gs pos="0">
                <a:srgbClr val="A1A3B1">
                  <a:alpha val="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4" name="等腰三角形 1"/>
          <p:cNvSpPr/>
          <p:nvPr/>
        </p:nvSpPr>
        <p:spPr>
          <a:xfrm>
            <a:off x="-14288" y="-14288"/>
            <a:ext cx="8272463" cy="1023938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5" name="等腰三角形 1"/>
          <p:cNvSpPr/>
          <p:nvPr/>
        </p:nvSpPr>
        <p:spPr>
          <a:xfrm>
            <a:off x="-14288" y="0"/>
            <a:ext cx="3570288" cy="23225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pic>
        <p:nvPicPr>
          <p:cNvPr id="2097171" name="图片 10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9696" b="10966"/>
          <a:stretch>
            <a:fillRect/>
          </a:stretch>
        </p:blipFill>
        <p:spPr>
          <a:xfrm>
            <a:off x="-14379" y="10547"/>
            <a:ext cx="12192000" cy="6858000"/>
          </a:xfrm>
          <a:prstGeom prst="rect">
            <a:avLst/>
          </a:prstGeom>
        </p:spPr>
      </p:pic>
      <p:sp>
        <p:nvSpPr>
          <p:cNvPr id="1048786" name="矩形 11"/>
          <p:cNvSpPr/>
          <p:nvPr/>
        </p:nvSpPr>
        <p:spPr>
          <a:xfrm>
            <a:off x="-51455" y="-14067"/>
            <a:ext cx="6739029" cy="6872067"/>
          </a:xfrm>
          <a:custGeom>
            <a:avLst/>
            <a:gdLst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6583991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5416373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" fmla="*/ 0 w 7006021"/>
              <a:gd name="connsiteY0" fmla="*/ 0 h 6857999"/>
              <a:gd name="connsiteX1" fmla="*/ 7006021 w 7006021"/>
              <a:gd name="connsiteY1" fmla="*/ 0 h 6857999"/>
              <a:gd name="connsiteX2" fmla="*/ 5416373 w 7006021"/>
              <a:gd name="connsiteY2" fmla="*/ 6857999 h 6857999"/>
              <a:gd name="connsiteX3" fmla="*/ 0 w 7006021"/>
              <a:gd name="connsiteY3" fmla="*/ 6857999 h 6857999"/>
              <a:gd name="connsiteX4" fmla="*/ 0 w 7006021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021" h="6857999">
                <a:moveTo>
                  <a:pt x="0" y="0"/>
                </a:moveTo>
                <a:lnTo>
                  <a:pt x="7006021" y="0"/>
                </a:lnTo>
                <a:lnTo>
                  <a:pt x="5416373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18497"/>
              </a:gs>
              <a:gs pos="56000">
                <a:srgbClr val="A1A3B1">
                  <a:alpha val="70000"/>
                </a:srgbClr>
              </a:gs>
              <a:gs pos="100000">
                <a:srgbClr val="DD7161">
                  <a:alpha val="1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7" name="矩形 11"/>
          <p:cNvSpPr/>
          <p:nvPr/>
        </p:nvSpPr>
        <p:spPr>
          <a:xfrm flipH="1" flipV="1">
            <a:off x="5619749" y="-1"/>
            <a:ext cx="6592721" cy="6879089"/>
          </a:xfrm>
          <a:custGeom>
            <a:avLst/>
            <a:gdLst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6583991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" fmla="*/ 0 w 6583991"/>
              <a:gd name="connsiteY0" fmla="*/ 0 h 6857999"/>
              <a:gd name="connsiteX1" fmla="*/ 6583991 w 6583991"/>
              <a:gd name="connsiteY1" fmla="*/ 0 h 6857999"/>
              <a:gd name="connsiteX2" fmla="*/ 5416373 w 6583991"/>
              <a:gd name="connsiteY2" fmla="*/ 6857999 h 6857999"/>
              <a:gd name="connsiteX3" fmla="*/ 0 w 6583991"/>
              <a:gd name="connsiteY3" fmla="*/ 6857999 h 6857999"/>
              <a:gd name="connsiteX4" fmla="*/ 0 w 6583991"/>
              <a:gd name="connsiteY4" fmla="*/ 0 h 6857999"/>
              <a:gd name="connsiteX0" fmla="*/ 0 w 7006021"/>
              <a:gd name="connsiteY0" fmla="*/ 0 h 6857999"/>
              <a:gd name="connsiteX1" fmla="*/ 7006021 w 7006021"/>
              <a:gd name="connsiteY1" fmla="*/ 0 h 6857999"/>
              <a:gd name="connsiteX2" fmla="*/ 5416373 w 7006021"/>
              <a:gd name="connsiteY2" fmla="*/ 6857999 h 6857999"/>
              <a:gd name="connsiteX3" fmla="*/ 0 w 7006021"/>
              <a:gd name="connsiteY3" fmla="*/ 6857999 h 6857999"/>
              <a:gd name="connsiteX4" fmla="*/ 0 w 7006021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6021" h="6857999">
                <a:moveTo>
                  <a:pt x="0" y="0"/>
                </a:moveTo>
                <a:lnTo>
                  <a:pt x="7006021" y="0"/>
                </a:lnTo>
                <a:lnTo>
                  <a:pt x="5416373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78184">
                  <a:alpha val="21000"/>
                </a:srgbClr>
              </a:gs>
              <a:gs pos="56000">
                <a:srgbClr val="F78184">
                  <a:alpha val="58000"/>
                </a:srgbClr>
              </a:gs>
              <a:gs pos="100000">
                <a:srgbClr val="DD7161">
                  <a:alpha val="8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grpSp>
        <p:nvGrpSpPr>
          <p:cNvPr id="63" name="组合 37"/>
          <p:cNvGrpSpPr/>
          <p:nvPr/>
        </p:nvGrpSpPr>
        <p:grpSpPr>
          <a:xfrm>
            <a:off x="5276850" y="0"/>
            <a:ext cx="2108688" cy="6879089"/>
            <a:chOff x="5276850" y="0"/>
            <a:chExt cx="2108688" cy="6879089"/>
          </a:xfrm>
          <a:effectLst>
            <a:glow rad="266700">
              <a:srgbClr val="ECAEA6">
                <a:alpha val="38000"/>
              </a:srgbClr>
            </a:glow>
          </a:effectLst>
        </p:grpSpPr>
        <p:cxnSp>
          <p:nvCxnSpPr>
            <p:cNvPr id="3145744" name="直接连接符 14"/>
            <p:cNvCxnSpPr>
              <a:cxnSpLocks/>
            </p:cNvCxnSpPr>
            <p:nvPr/>
          </p:nvCxnSpPr>
          <p:spPr>
            <a:xfrm flipH="1" flipV="1">
              <a:off x="5276850" y="4857750"/>
              <a:ext cx="1447800" cy="2021339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5" name="直接连接符 16"/>
            <p:cNvCxnSpPr>
              <a:cxnSpLocks/>
            </p:cNvCxnSpPr>
            <p:nvPr/>
          </p:nvCxnSpPr>
          <p:spPr>
            <a:xfrm flipV="1">
              <a:off x="5276850" y="2876550"/>
              <a:ext cx="1447800" cy="198120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6" name="直接连接符 18"/>
            <p:cNvCxnSpPr>
              <a:cxnSpLocks/>
            </p:cNvCxnSpPr>
            <p:nvPr/>
          </p:nvCxnSpPr>
          <p:spPr>
            <a:xfrm flipH="1" flipV="1">
              <a:off x="6096000" y="1420837"/>
              <a:ext cx="628650" cy="1455713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7" name="直接连接符 20"/>
            <p:cNvCxnSpPr>
              <a:cxnSpLocks/>
            </p:cNvCxnSpPr>
            <p:nvPr/>
          </p:nvCxnSpPr>
          <p:spPr>
            <a:xfrm flipV="1">
              <a:off x="6096000" y="0"/>
              <a:ext cx="1289538" cy="1434905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8" name="直接连接符 22"/>
            <p:cNvCxnSpPr>
              <a:cxnSpLocks/>
            </p:cNvCxnSpPr>
            <p:nvPr/>
          </p:nvCxnSpPr>
          <p:spPr>
            <a:xfrm flipH="1" flipV="1">
              <a:off x="5619750" y="4381500"/>
              <a:ext cx="204276" cy="1253295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49" name="直接连接符 24"/>
            <p:cNvCxnSpPr>
              <a:cxnSpLocks/>
            </p:cNvCxnSpPr>
            <p:nvPr/>
          </p:nvCxnSpPr>
          <p:spPr>
            <a:xfrm flipV="1">
              <a:off x="5529263" y="4808629"/>
              <a:ext cx="171376" cy="396784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0" name="直接连接符 28"/>
            <p:cNvCxnSpPr>
              <a:cxnSpLocks/>
            </p:cNvCxnSpPr>
            <p:nvPr/>
          </p:nvCxnSpPr>
          <p:spPr>
            <a:xfrm flipV="1">
              <a:off x="6151980" y="1554480"/>
              <a:ext cx="0" cy="212598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1" name="直接连接符 32"/>
            <p:cNvCxnSpPr>
              <a:cxnSpLocks/>
            </p:cNvCxnSpPr>
            <p:nvPr/>
          </p:nvCxnSpPr>
          <p:spPr>
            <a:xfrm flipV="1">
              <a:off x="6151980" y="2451001"/>
              <a:ext cx="397476" cy="260252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88" name="任意多边形: 形状 43"/>
          <p:cNvSpPr/>
          <p:nvPr/>
        </p:nvSpPr>
        <p:spPr>
          <a:xfrm rot="19324323">
            <a:off x="-255553" y="5813436"/>
            <a:ext cx="1921218" cy="896963"/>
          </a:xfrm>
          <a:custGeom>
            <a:avLst/>
            <a:gdLst>
              <a:gd name="connsiteX0" fmla="*/ 1921218 w 1921218"/>
              <a:gd name="connsiteY0" fmla="*/ 887108 h 896963"/>
              <a:gd name="connsiteX1" fmla="*/ 1913538 w 1921218"/>
              <a:gd name="connsiteY1" fmla="*/ 896963 h 896963"/>
              <a:gd name="connsiteX2" fmla="*/ 535377 w 1921218"/>
              <a:gd name="connsiteY2" fmla="*/ 896963 h 896963"/>
              <a:gd name="connsiteX3" fmla="*/ 0 w 1921218"/>
              <a:gd name="connsiteY3" fmla="*/ 479763 h 896963"/>
              <a:gd name="connsiteX4" fmla="*/ 373862 w 1921218"/>
              <a:gd name="connsiteY4" fmla="*/ 0 h 89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218" h="896963">
                <a:moveTo>
                  <a:pt x="1921218" y="887108"/>
                </a:moveTo>
                <a:lnTo>
                  <a:pt x="1913538" y="896963"/>
                </a:lnTo>
                <a:lnTo>
                  <a:pt x="535377" y="896963"/>
                </a:lnTo>
                <a:lnTo>
                  <a:pt x="0" y="479763"/>
                </a:lnTo>
                <a:lnTo>
                  <a:pt x="373862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266700">
              <a:srgbClr val="A1A3B1">
                <a:alpha val="5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89" name="任意多边形: 形状 41"/>
          <p:cNvSpPr/>
          <p:nvPr/>
        </p:nvSpPr>
        <p:spPr>
          <a:xfrm rot="19010157">
            <a:off x="10805894" y="-260963"/>
            <a:ext cx="1500793" cy="1253295"/>
          </a:xfrm>
          <a:custGeom>
            <a:avLst/>
            <a:gdLst>
              <a:gd name="connsiteX0" fmla="*/ 1103818 w 1500793"/>
              <a:gd name="connsiteY0" fmla="*/ 411361 h 1253295"/>
              <a:gd name="connsiteX1" fmla="*/ 1500793 w 1500793"/>
              <a:gd name="connsiteY1" fmla="*/ 783677 h 1253295"/>
              <a:gd name="connsiteX2" fmla="*/ 1060346 w 1500793"/>
              <a:gd name="connsiteY2" fmla="*/ 1253295 h 1253295"/>
              <a:gd name="connsiteX3" fmla="*/ 0 w 1500793"/>
              <a:gd name="connsiteY3" fmla="*/ 1253295 h 1253295"/>
              <a:gd name="connsiteX4" fmla="*/ 386294 w 1500793"/>
              <a:gd name="connsiteY4" fmla="*/ 0 h 125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0793" h="1253295">
                <a:moveTo>
                  <a:pt x="1103818" y="411361"/>
                </a:moveTo>
                <a:lnTo>
                  <a:pt x="1500793" y="783677"/>
                </a:lnTo>
                <a:lnTo>
                  <a:pt x="1060346" y="1253295"/>
                </a:lnTo>
                <a:lnTo>
                  <a:pt x="0" y="1253295"/>
                </a:lnTo>
                <a:lnTo>
                  <a:pt x="386294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glow rad="266700">
              <a:srgbClr val="DD7161">
                <a:alpha val="5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90" name="文本框 44"/>
          <p:cNvSpPr txBox="1"/>
          <p:nvPr/>
        </p:nvSpPr>
        <p:spPr>
          <a:xfrm>
            <a:off x="893863" y="543244"/>
            <a:ext cx="5438702" cy="9285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大学生就业形势</a:t>
            </a:r>
          </a:p>
        </p:txBody>
      </p:sp>
      <p:grpSp>
        <p:nvGrpSpPr>
          <p:cNvPr id="64" name="组合 50"/>
          <p:cNvGrpSpPr/>
          <p:nvPr/>
        </p:nvGrpSpPr>
        <p:grpSpPr bwMode="auto">
          <a:xfrm>
            <a:off x="1168400" y="1400175"/>
            <a:ext cx="4065588" cy="20638"/>
            <a:chOff x="1167618" y="1400419"/>
            <a:chExt cx="4067028" cy="20418"/>
          </a:xfrm>
        </p:grpSpPr>
        <p:cxnSp>
          <p:nvCxnSpPr>
            <p:cNvPr id="3145752" name="直接连接符 46"/>
            <p:cNvCxnSpPr>
              <a:cxnSpLocks/>
            </p:cNvCxnSpPr>
            <p:nvPr/>
          </p:nvCxnSpPr>
          <p:spPr>
            <a:xfrm flipV="1">
              <a:off x="1167618" y="1411414"/>
              <a:ext cx="4067028" cy="94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53" name="直接连接符 49"/>
            <p:cNvCxnSpPr>
              <a:cxnSpLocks/>
            </p:cNvCxnSpPr>
            <p:nvPr/>
          </p:nvCxnSpPr>
          <p:spPr>
            <a:xfrm>
              <a:off x="1167618" y="1400419"/>
              <a:ext cx="773387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91" name="文本框 51"/>
          <p:cNvSpPr txBox="1"/>
          <p:nvPr/>
        </p:nvSpPr>
        <p:spPr>
          <a:xfrm>
            <a:off x="1088093" y="1612155"/>
            <a:ext cx="4496807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dirty="0">
              <a:solidFill>
                <a:schemeClr val="bg1"/>
              </a:solidFill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048793" name="文本框 56"/>
          <p:cNvSpPr txBox="1"/>
          <p:nvPr/>
        </p:nvSpPr>
        <p:spPr>
          <a:xfrm>
            <a:off x="7103405" y="985197"/>
            <a:ext cx="4154487" cy="66255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ea"/>
                <a:sym typeface="+mn-lt"/>
              </a:rPr>
              <a:t>·</a:t>
            </a:r>
            <a:endParaRPr lang="zh-CN" altLang="en-US" sz="2800" dirty="0">
              <a:solidFill>
                <a:schemeClr val="bg1"/>
              </a:solidFill>
              <a:latin typeface="思源黑体 CN ExtraLight" panose="020B0200000000000000" pitchFamily="34" charset="-122"/>
              <a:ea typeface="思源黑体 CN ExtraLight" panose="020B0200000000000000" pitchFamily="34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CBB822-214C-486A-8E14-8EA7EC0F3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2489372"/>
            <a:ext cx="4543370" cy="284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EDE95C-02FA-4ABF-B01C-994A9944F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1" y="3821173"/>
            <a:ext cx="4361418" cy="24407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8E5A56-9C86-41BE-A27E-D6E226CD9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68" y="479797"/>
            <a:ext cx="325056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9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l="2" t="10332" r="2" b="10330"/>
          <a:stretch>
            <a:fillRect/>
          </a:stretch>
        </p:blipFill>
        <p:spPr bwMode="auto">
          <a:xfrm>
            <a:off x="158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29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1A3B1"/>
              </a:gs>
              <a:gs pos="56000">
                <a:srgbClr val="C7847F">
                  <a:alpha val="23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cxnSp>
        <p:nvCxnSpPr>
          <p:cNvPr id="3145733" name="直接连接符 27"/>
          <p:cNvCxnSpPr>
            <a:cxnSpLocks/>
            <a:stCxn id="1048730" idx="3"/>
            <a:endCxn id="1048730" idx="7"/>
          </p:cNvCxnSpPr>
          <p:nvPr/>
        </p:nvCxnSpPr>
        <p:spPr>
          <a:xfrm flipV="1">
            <a:off x="5035550" y="2368550"/>
            <a:ext cx="2095500" cy="2095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33"/>
          <p:cNvCxnSpPr>
            <a:cxnSpLocks/>
          </p:cNvCxnSpPr>
          <p:nvPr/>
        </p:nvCxnSpPr>
        <p:spPr>
          <a:xfrm flipH="1">
            <a:off x="4794250" y="4543425"/>
            <a:ext cx="163513" cy="1619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直接连接符 38"/>
          <p:cNvCxnSpPr>
            <a:cxnSpLocks/>
          </p:cNvCxnSpPr>
          <p:nvPr/>
        </p:nvCxnSpPr>
        <p:spPr>
          <a:xfrm flipV="1">
            <a:off x="7226300" y="2139950"/>
            <a:ext cx="14605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6" name="直接连接符 44"/>
          <p:cNvCxnSpPr>
            <a:cxnSpLocks/>
            <a:stCxn id="1048730" idx="1"/>
            <a:endCxn id="1048730" idx="5"/>
          </p:cNvCxnSpPr>
          <p:nvPr/>
        </p:nvCxnSpPr>
        <p:spPr>
          <a:xfrm>
            <a:off x="5035550" y="2368550"/>
            <a:ext cx="2095500" cy="2095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0" name="椭圆 46"/>
          <p:cNvSpPr/>
          <p:nvPr/>
        </p:nvSpPr>
        <p:spPr>
          <a:xfrm>
            <a:off x="4600575" y="1933575"/>
            <a:ext cx="2965450" cy="2965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1" name="椭圆 54"/>
          <p:cNvSpPr/>
          <p:nvPr/>
        </p:nvSpPr>
        <p:spPr>
          <a:xfrm>
            <a:off x="4483100" y="1816100"/>
            <a:ext cx="3225800" cy="322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cxnSp>
        <p:nvCxnSpPr>
          <p:cNvPr id="3145737" name="直接连接符 56"/>
          <p:cNvCxnSpPr>
            <a:cxnSpLocks/>
            <a:stCxn id="1048731" idx="1"/>
          </p:cNvCxnSpPr>
          <p:nvPr/>
        </p:nvCxnSpPr>
        <p:spPr>
          <a:xfrm flipH="1" flipV="1">
            <a:off x="4821238" y="2151063"/>
            <a:ext cx="134937" cy="138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8" name="直接连接符 57"/>
          <p:cNvCxnSpPr>
            <a:cxnSpLocks/>
          </p:cNvCxnSpPr>
          <p:nvPr/>
        </p:nvCxnSpPr>
        <p:spPr>
          <a:xfrm flipH="1" flipV="1">
            <a:off x="7229475" y="4557713"/>
            <a:ext cx="134938" cy="138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8"/>
          <p:cNvGrpSpPr/>
          <p:nvPr/>
        </p:nvGrpSpPr>
        <p:grpSpPr bwMode="auto">
          <a:xfrm>
            <a:off x="4911725" y="2244725"/>
            <a:ext cx="2343150" cy="2343150"/>
            <a:chOff x="4911725" y="2244725"/>
            <a:chExt cx="2343150" cy="2343150"/>
          </a:xfrm>
        </p:grpSpPr>
        <p:sp>
          <p:nvSpPr>
            <p:cNvPr id="1048732" name="椭圆 4"/>
            <p:cNvSpPr/>
            <p:nvPr/>
          </p:nvSpPr>
          <p:spPr>
            <a:xfrm>
              <a:off x="5067300" y="2400300"/>
              <a:ext cx="2057400" cy="2057400"/>
            </a:xfrm>
            <a:prstGeom prst="ellipse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8733" name="椭圆 14"/>
            <p:cNvSpPr/>
            <p:nvPr/>
          </p:nvSpPr>
          <p:spPr>
            <a:xfrm>
              <a:off x="4911725" y="2244725"/>
              <a:ext cx="2343150" cy="2343150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A1A3B1">
                      <a:lumMod val="18000"/>
                      <a:lumOff val="82000"/>
                    </a:srgbClr>
                  </a:gs>
                  <a:gs pos="100000">
                    <a:srgbClr val="F78184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</p:grpSp>
      <p:sp>
        <p:nvSpPr>
          <p:cNvPr id="1048734" name="椭圆 58"/>
          <p:cNvSpPr/>
          <p:nvPr/>
        </p:nvSpPr>
        <p:spPr>
          <a:xfrm>
            <a:off x="3246438" y="4491038"/>
            <a:ext cx="1719262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5" name="椭圆 59"/>
          <p:cNvSpPr/>
          <p:nvPr/>
        </p:nvSpPr>
        <p:spPr>
          <a:xfrm>
            <a:off x="7226300" y="4456113"/>
            <a:ext cx="1719263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6" name="椭圆 60"/>
          <p:cNvSpPr/>
          <p:nvPr/>
        </p:nvSpPr>
        <p:spPr>
          <a:xfrm>
            <a:off x="7254875" y="681038"/>
            <a:ext cx="1720850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7" name="椭圆 61"/>
          <p:cNvSpPr/>
          <p:nvPr/>
        </p:nvSpPr>
        <p:spPr>
          <a:xfrm>
            <a:off x="3201988" y="646113"/>
            <a:ext cx="1720850" cy="1720850"/>
          </a:xfrm>
          <a:prstGeom prst="ellipse">
            <a:avLst/>
          </a:prstGeom>
          <a:solidFill>
            <a:schemeClr val="tx1">
              <a:alpha val="9000"/>
            </a:schemeClr>
          </a:solidFill>
          <a:ln w="34925">
            <a:solidFill>
              <a:schemeClr val="bg1">
                <a:alpha val="6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8" name="文本框 62"/>
          <p:cNvSpPr txBox="1"/>
          <p:nvPr/>
        </p:nvSpPr>
        <p:spPr>
          <a:xfrm>
            <a:off x="5318919" y="2939246"/>
            <a:ext cx="15779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id-ID" sz="2800" b="1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读大学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的目的</a:t>
            </a:r>
            <a:endParaRPr lang="id-ID" altLang="zh-CN" sz="2800" b="1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48739" name="文本框 63"/>
          <p:cNvSpPr txBox="1"/>
          <p:nvPr/>
        </p:nvSpPr>
        <p:spPr>
          <a:xfrm>
            <a:off x="3390900" y="906373"/>
            <a:ext cx="14033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获取知识</a:t>
            </a:r>
          </a:p>
        </p:txBody>
      </p:sp>
      <p:sp>
        <p:nvSpPr>
          <p:cNvPr id="1048740" name="文本框 64"/>
          <p:cNvSpPr txBox="1"/>
          <p:nvPr/>
        </p:nvSpPr>
        <p:spPr>
          <a:xfrm>
            <a:off x="7440612" y="836612"/>
            <a:ext cx="14033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提高素质和能力</a:t>
            </a:r>
          </a:p>
        </p:txBody>
      </p:sp>
      <p:sp>
        <p:nvSpPr>
          <p:cNvPr id="1048741" name="文本框 65"/>
          <p:cNvSpPr txBox="1"/>
          <p:nvPr/>
        </p:nvSpPr>
        <p:spPr>
          <a:xfrm>
            <a:off x="3382963" y="4667250"/>
            <a:ext cx="14033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开拓自己的眼界</a:t>
            </a:r>
          </a:p>
        </p:txBody>
      </p:sp>
      <p:sp>
        <p:nvSpPr>
          <p:cNvPr id="1048742" name="文本框 66"/>
          <p:cNvSpPr txBox="1"/>
          <p:nvPr/>
        </p:nvSpPr>
        <p:spPr>
          <a:xfrm>
            <a:off x="7372350" y="4624387"/>
            <a:ext cx="14033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更好的生存和发展</a:t>
            </a:r>
          </a:p>
        </p:txBody>
      </p:sp>
      <p:sp>
        <p:nvSpPr>
          <p:cNvPr id="1048743" name="文本框 73"/>
          <p:cNvSpPr txBox="1"/>
          <p:nvPr/>
        </p:nvSpPr>
        <p:spPr>
          <a:xfrm>
            <a:off x="671512" y="3793044"/>
            <a:ext cx="233362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</a:rPr>
              <a:t>大学里你会接触形形色色的人，参加你以前没有参加的活动，做没有做过的事，从这些地方，你可以开拓自己的眼界。</a:t>
            </a:r>
          </a:p>
        </p:txBody>
      </p:sp>
      <p:sp>
        <p:nvSpPr>
          <p:cNvPr id="1048744" name="文本框 74"/>
          <p:cNvSpPr txBox="1"/>
          <p:nvPr/>
        </p:nvSpPr>
        <p:spPr>
          <a:xfrm>
            <a:off x="9309894" y="3917673"/>
            <a:ext cx="2333625" cy="28675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</a:rPr>
              <a:t>我们接受大学教育最终还是为了自己的生存和发展。如果我们学业有成，自然会为将来打下坚实的基础，为自己未来的幸福生活埋下伏笔。</a:t>
            </a:r>
          </a:p>
        </p:txBody>
      </p:sp>
      <p:sp>
        <p:nvSpPr>
          <p:cNvPr id="1048745" name="文本框 75"/>
          <p:cNvSpPr txBox="1"/>
          <p:nvPr/>
        </p:nvSpPr>
        <p:spPr>
          <a:xfrm>
            <a:off x="663281" y="292605"/>
            <a:ext cx="233362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</a:rPr>
              <a:t>求知是每个人的欲望，上大学更是为了获取知识，只有具备了渊博的知识，才能在日趋激烈的竞争中取胜，才能立足于社会。</a:t>
            </a:r>
          </a:p>
        </p:txBody>
      </p:sp>
      <p:sp>
        <p:nvSpPr>
          <p:cNvPr id="1048746" name="文本框 76"/>
          <p:cNvSpPr txBox="1"/>
          <p:nvPr/>
        </p:nvSpPr>
        <p:spPr>
          <a:xfrm>
            <a:off x="9274969" y="154106"/>
            <a:ext cx="2333625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</a:rPr>
              <a:t>作为当代大学生，社会的要求对综合素质和能力的要求越来越高。在大学里，我们既要学好专业知识，又要不断提高自身的综合素质和能力。</a:t>
            </a:r>
          </a:p>
        </p:txBody>
      </p:sp>
    </p:spTree>
    <p:extLst>
      <p:ext uri="{BB962C8B-B14F-4D97-AF65-F5344CB8AC3E}">
        <p14:creationId xmlns:p14="http://schemas.microsoft.com/office/powerpoint/2010/main" val="11335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图片 6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l="2" t="10332" r="2" b="10330"/>
          <a:stretch>
            <a:fillRect/>
          </a:stretch>
        </p:blipFill>
        <p:spPr bwMode="auto">
          <a:xfrm>
            <a:off x="158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29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1A3B1"/>
              </a:gs>
              <a:gs pos="56000">
                <a:srgbClr val="C7847F">
                  <a:alpha val="23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730" name="椭圆 46"/>
          <p:cNvSpPr/>
          <p:nvPr/>
        </p:nvSpPr>
        <p:spPr>
          <a:xfrm>
            <a:off x="4600575" y="1933575"/>
            <a:ext cx="2965450" cy="29654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731" name="椭圆 54"/>
          <p:cNvSpPr/>
          <p:nvPr/>
        </p:nvSpPr>
        <p:spPr>
          <a:xfrm>
            <a:off x="4483100" y="1816100"/>
            <a:ext cx="3225800" cy="3225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cxnSp>
        <p:nvCxnSpPr>
          <p:cNvPr id="3145738" name="直接连接符 57"/>
          <p:cNvCxnSpPr>
            <a:cxnSpLocks/>
          </p:cNvCxnSpPr>
          <p:nvPr/>
        </p:nvCxnSpPr>
        <p:spPr>
          <a:xfrm flipH="1" flipV="1">
            <a:off x="7229475" y="4557713"/>
            <a:ext cx="134938" cy="138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366E2AC-99CC-4E09-8922-FB5169CCF2C4}"/>
              </a:ext>
            </a:extLst>
          </p:cNvPr>
          <p:cNvSpPr txBox="1"/>
          <p:nvPr/>
        </p:nvSpPr>
        <p:spPr>
          <a:xfrm>
            <a:off x="539827" y="1101687"/>
            <a:ext cx="4979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AC98FBE-71B4-45AC-958A-BF8CBDDD1D07}"/>
              </a:ext>
            </a:extLst>
          </p:cNvPr>
          <p:cNvSpPr txBox="1"/>
          <p:nvPr/>
        </p:nvSpPr>
        <p:spPr>
          <a:xfrm rot="20952390">
            <a:off x="62447" y="498162"/>
            <a:ext cx="6433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如何规划大学人生？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942114-3F30-4C0F-9303-81A1B04222AD}"/>
              </a:ext>
            </a:extLst>
          </p:cNvPr>
          <p:cNvSpPr txBox="1"/>
          <p:nvPr/>
        </p:nvSpPr>
        <p:spPr>
          <a:xfrm>
            <a:off x="544319" y="1816100"/>
            <a:ext cx="5177391" cy="452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大一</a:t>
            </a:r>
            <a:endParaRPr lang="en-US" altLang="zh-CN" sz="4000" dirty="0">
              <a:solidFill>
                <a:srgbClr val="FFFF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1</a:t>
            </a:r>
            <a:r>
              <a:rPr lang="zh-CN" altLang="en-US" sz="2800" b="1" dirty="0">
                <a:solidFill>
                  <a:srgbClr val="FFFFFF"/>
                </a:solidFill>
              </a:rPr>
              <a:t>、认真学习基础课和专业课，为大二的课程打下坚实的基础。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2</a:t>
            </a:r>
            <a:r>
              <a:rPr lang="zh-CN" altLang="en-US" sz="2800" b="1" dirty="0">
                <a:solidFill>
                  <a:srgbClr val="FFFFFF"/>
                </a:solidFill>
              </a:rPr>
              <a:t>、参加学校活动，增加交流技巧。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3</a:t>
            </a:r>
            <a:r>
              <a:rPr lang="zh-CN" altLang="en-US" sz="2800" b="1" dirty="0">
                <a:solidFill>
                  <a:srgbClr val="FFFFFF"/>
                </a:solidFill>
              </a:rPr>
              <a:t>、学习计算机知识，辅助自己的学习。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81654E7-4409-4419-B2A1-3DCD822E6BCF}"/>
              </a:ext>
            </a:extLst>
          </p:cNvPr>
          <p:cNvSpPr txBox="1"/>
          <p:nvPr/>
        </p:nvSpPr>
        <p:spPr>
          <a:xfrm>
            <a:off x="6380099" y="769660"/>
            <a:ext cx="5496468" cy="492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大二</a:t>
            </a:r>
            <a:endParaRPr lang="en-US" altLang="zh-CN" sz="4400" dirty="0">
              <a:solidFill>
                <a:srgbClr val="FFFF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FFFF"/>
                </a:solidFill>
              </a:rPr>
              <a:t>1</a:t>
            </a:r>
            <a:r>
              <a:rPr lang="zh-CN" altLang="en-US" sz="2800" dirty="0">
                <a:solidFill>
                  <a:srgbClr val="FFFFFF"/>
                </a:solidFill>
              </a:rPr>
              <a:t>、</a:t>
            </a:r>
            <a:r>
              <a:rPr lang="zh-CN" altLang="en-US" sz="2800" b="1" dirty="0">
                <a:solidFill>
                  <a:srgbClr val="FFFFFF"/>
                </a:solidFill>
              </a:rPr>
              <a:t>通过国家英语四级和全国计算机二级考试。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2</a:t>
            </a:r>
            <a:r>
              <a:rPr lang="zh-CN" altLang="en-US" sz="2800" b="1" dirty="0">
                <a:solidFill>
                  <a:srgbClr val="FFFFFF"/>
                </a:solidFill>
              </a:rPr>
              <a:t>、通过参加学生会或社团等组织，锻炼自己的能力。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3</a:t>
            </a:r>
            <a:r>
              <a:rPr lang="zh-CN" altLang="en-US" sz="2800" b="1" dirty="0">
                <a:solidFill>
                  <a:srgbClr val="FFFFFF"/>
                </a:solidFill>
              </a:rPr>
              <a:t>、尝试兼职、社会实践活动。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4</a:t>
            </a:r>
            <a:r>
              <a:rPr lang="zh-CN" altLang="en-US" sz="2800" b="1" dirty="0">
                <a:solidFill>
                  <a:srgbClr val="FFFFFF"/>
                </a:solidFill>
              </a:rPr>
              <a:t>、提高自己的责任感、主动性。</a:t>
            </a:r>
          </a:p>
        </p:txBody>
      </p:sp>
    </p:spTree>
    <p:extLst>
      <p:ext uri="{BB962C8B-B14F-4D97-AF65-F5344CB8AC3E}">
        <p14:creationId xmlns:p14="http://schemas.microsoft.com/office/powerpoint/2010/main" val="73184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"/>
          <p:cNvPicPr>
            <a:picLocks noChangeAspect="1" noChangeArrowheads="1"/>
          </p:cNvPicPr>
          <p:nvPr/>
        </p:nvPicPr>
        <p:blipFill>
          <a:blip r:embed="rId3"/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5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66" name="等腰三角形 3"/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A1A3B1">
                  <a:alpha val="55000"/>
                </a:srgbClr>
              </a:gs>
              <a:gs pos="100000">
                <a:srgbClr val="DD7161">
                  <a:alpha val="1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67" name="等腰三角形 5"/>
          <p:cNvSpPr/>
          <p:nvPr/>
        </p:nvSpPr>
        <p:spPr>
          <a:xfrm rot="5400000">
            <a:off x="1119981" y="1027907"/>
            <a:ext cx="652463" cy="685800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rgbClr val="A1A3B1">
                  <a:alpha val="3000"/>
                </a:srgbClr>
              </a:gs>
              <a:gs pos="100000">
                <a:srgbClr val="DD7161">
                  <a:alpha val="63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1DDE5F-1D8D-4AC8-8275-558D698E523D}"/>
              </a:ext>
            </a:extLst>
          </p:cNvPr>
          <p:cNvSpPr txBox="1"/>
          <p:nvPr/>
        </p:nvSpPr>
        <p:spPr>
          <a:xfrm>
            <a:off x="699976" y="997565"/>
            <a:ext cx="513552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大三</a:t>
            </a:r>
            <a:endParaRPr lang="en-US" altLang="zh-CN" sz="4400" dirty="0">
              <a:solidFill>
                <a:srgbClr val="FFFF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1</a:t>
            </a:r>
            <a:r>
              <a:rPr lang="zh-CN" altLang="en-US" sz="2800" b="1" dirty="0">
                <a:solidFill>
                  <a:srgbClr val="FFFFFF"/>
                </a:solidFill>
              </a:rPr>
              <a:t>、扎实复习，为考研做准备。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2</a:t>
            </a:r>
            <a:r>
              <a:rPr lang="zh-CN" altLang="en-US" sz="2800" b="1" dirty="0">
                <a:solidFill>
                  <a:srgbClr val="FFFFFF"/>
                </a:solidFill>
              </a:rPr>
              <a:t>、撰写专业学术文章，提出自己的见解。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3</a:t>
            </a:r>
            <a:r>
              <a:rPr lang="zh-CN" altLang="en-US" sz="2800" b="1" dirty="0">
                <a:solidFill>
                  <a:srgbClr val="FFFFFF"/>
                </a:solidFill>
              </a:rPr>
              <a:t>、学习写简历，求职信。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4</a:t>
            </a:r>
            <a:r>
              <a:rPr lang="zh-CN" altLang="en-US" sz="2800" b="1" dirty="0">
                <a:solidFill>
                  <a:srgbClr val="FFFFFF"/>
                </a:solidFill>
              </a:rPr>
              <a:t>、了解搜集工作信息的渠道，并积极尝试。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F787D7D-905C-4006-9B44-132CA0C36DDE}"/>
              </a:ext>
            </a:extLst>
          </p:cNvPr>
          <p:cNvSpPr txBox="1"/>
          <p:nvPr/>
        </p:nvSpPr>
        <p:spPr>
          <a:xfrm>
            <a:off x="6356500" y="305567"/>
            <a:ext cx="538361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大四</a:t>
            </a:r>
            <a:endParaRPr lang="en-US" altLang="zh-CN" sz="4400" dirty="0">
              <a:solidFill>
                <a:srgbClr val="FFFF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1</a:t>
            </a:r>
            <a:r>
              <a:rPr lang="zh-CN" altLang="en-US" sz="2800" b="1" dirty="0">
                <a:solidFill>
                  <a:srgbClr val="FFFFFF"/>
                </a:solidFill>
              </a:rPr>
              <a:t>、对前三年的大学生活做一个总结。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2</a:t>
            </a:r>
            <a:r>
              <a:rPr lang="zh-CN" altLang="en-US" sz="2800" b="1" dirty="0">
                <a:solidFill>
                  <a:srgbClr val="FFFFFF"/>
                </a:solidFill>
              </a:rPr>
              <a:t>、积极参加招聘活动，在实践中检验自己的积累和准备。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FFFF"/>
                </a:solidFill>
              </a:rPr>
              <a:t>3</a:t>
            </a:r>
            <a:r>
              <a:rPr lang="zh-CN" altLang="en-US" sz="2800" b="1" dirty="0">
                <a:solidFill>
                  <a:srgbClr val="FFFFFF"/>
                </a:solidFill>
              </a:rPr>
              <a:t>、积极利用学校提供的条件，了解就业指导中心提供的用人信息，尽可能在准备较为充分的情况下施展演练。</a:t>
            </a:r>
            <a:endParaRPr lang="en-US" altLang="zh-CN" sz="2800" b="1" dirty="0">
              <a:solidFill>
                <a:srgbClr val="FFFFFF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01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1"/>
          <p:cNvPicPr>
            <a:picLocks noChangeAspect="1" noChangeArrowheads="1"/>
          </p:cNvPicPr>
          <p:nvPr/>
        </p:nvPicPr>
        <p:blipFill>
          <a:blip r:embed="rId3"/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65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666" name="等腰三角形 3"/>
          <p:cNvSpPr/>
          <p:nvPr/>
        </p:nvSpPr>
        <p:spPr>
          <a:xfrm>
            <a:off x="-93513" y="0"/>
            <a:ext cx="12192000" cy="6858000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0">
                <a:srgbClr val="A1A3B1">
                  <a:alpha val="55000"/>
                </a:srgbClr>
              </a:gs>
              <a:gs pos="100000">
                <a:srgbClr val="DD7161">
                  <a:alpha val="1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67" name="等腰三角形 5"/>
          <p:cNvSpPr/>
          <p:nvPr/>
        </p:nvSpPr>
        <p:spPr>
          <a:xfrm rot="5400000">
            <a:off x="1119981" y="1027907"/>
            <a:ext cx="652463" cy="685800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rgbClr val="A1A3B1">
                  <a:alpha val="3000"/>
                </a:srgbClr>
              </a:gs>
              <a:gs pos="100000">
                <a:srgbClr val="DD7161">
                  <a:alpha val="63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825C388-4D1B-4986-B3B9-0F4E999C594F}"/>
              </a:ext>
            </a:extLst>
          </p:cNvPr>
          <p:cNvSpPr txBox="1"/>
          <p:nvPr/>
        </p:nvSpPr>
        <p:spPr>
          <a:xfrm rot="20774623">
            <a:off x="117508" y="532353"/>
            <a:ext cx="517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大学要获得的证书！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21A352-A0A7-48F7-8512-CCB2E3718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8" y="1623784"/>
            <a:ext cx="3240000" cy="204153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2A3389-0E24-4294-A160-18017D1F3BE5}"/>
              </a:ext>
            </a:extLst>
          </p:cNvPr>
          <p:cNvSpPr txBox="1"/>
          <p:nvPr/>
        </p:nvSpPr>
        <p:spPr>
          <a:xfrm>
            <a:off x="4870689" y="1510996"/>
            <a:ext cx="738664" cy="2285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FFFF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英语四级</a:t>
            </a:r>
            <a:endParaRPr lang="en-US" altLang="zh-CN" sz="3600" dirty="0">
              <a:solidFill>
                <a:srgbClr val="FFFFFF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2D10B9-8F7F-4EED-A989-7B44E8DE7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07" y="136745"/>
            <a:ext cx="4295553" cy="27485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BD7CE2C-44E1-4F78-8BF5-9D259FE8B5E1}"/>
              </a:ext>
            </a:extLst>
          </p:cNvPr>
          <p:cNvSpPr txBox="1"/>
          <p:nvPr/>
        </p:nvSpPr>
        <p:spPr>
          <a:xfrm>
            <a:off x="6657674" y="2835878"/>
            <a:ext cx="3869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计算机二级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0646142-5759-47B6-B7FF-450DCB3B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83" y="4118229"/>
            <a:ext cx="3600000" cy="21037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890F040-AF0A-4FCF-A456-1C797CB7C913}"/>
              </a:ext>
            </a:extLst>
          </p:cNvPr>
          <p:cNvSpPr txBox="1"/>
          <p:nvPr/>
        </p:nvSpPr>
        <p:spPr>
          <a:xfrm>
            <a:off x="10952060" y="3482209"/>
            <a:ext cx="615553" cy="38360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</a:rPr>
              <a:t>国家奖学金荣誉证书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990FD69-B13E-4A55-AC22-18B3F6301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17" y="4304448"/>
            <a:ext cx="3810000" cy="19685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6D26593-316A-4BFD-8212-7D68804D5BC8}"/>
              </a:ext>
            </a:extLst>
          </p:cNvPr>
          <p:cNvSpPr txBox="1"/>
          <p:nvPr/>
        </p:nvSpPr>
        <p:spPr>
          <a:xfrm>
            <a:off x="725516" y="3963944"/>
            <a:ext cx="615553" cy="26495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</a:rPr>
              <a:t>普通话等级证书</a:t>
            </a:r>
          </a:p>
        </p:txBody>
      </p:sp>
    </p:spTree>
    <p:extLst>
      <p:ext uri="{BB962C8B-B14F-4D97-AF65-F5344CB8AC3E}">
        <p14:creationId xmlns:p14="http://schemas.microsoft.com/office/powerpoint/2010/main" val="26562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6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10332" b="103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97" name="矩形 3"/>
          <p:cNvSpPr/>
          <p:nvPr/>
        </p:nvSpPr>
        <p:spPr>
          <a:xfrm>
            <a:off x="330506" y="639855"/>
            <a:ext cx="11490593" cy="200025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gradFill flip="none" rotWithShape="1">
                  <a:gsLst>
                    <a:gs pos="0">
                      <a:srgbClr val="A1A3B1"/>
                    </a:gs>
                    <a:gs pos="100000">
                      <a:srgbClr val="DD7161"/>
                    </a:gs>
                  </a:gsLst>
                  <a:lin ang="16200000" scaled="1"/>
                </a:gra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我们广大青年要勇敢肩负起时代赋予的责任，志存高远，践踏实地，努力在实现中华民族伟大复兴的中国梦的生动实践中放飞青春梦想！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18C45D7-4126-4A8B-B957-392EC36133A8}"/>
              </a:ext>
            </a:extLst>
          </p:cNvPr>
          <p:cNvSpPr txBox="1"/>
          <p:nvPr/>
        </p:nvSpPr>
        <p:spPr>
          <a:xfrm>
            <a:off x="6929610" y="4395805"/>
            <a:ext cx="5658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感谢观看！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481406-0639-4171-9B06-4EFB1FBDA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4" y="3305060"/>
            <a:ext cx="5368886" cy="31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FCC5F43C-6AA0-435F-8E6A-B3B59DEAABE8}"/>
              </a:ext>
            </a:extLst>
          </p:cNvPr>
          <p:cNvGrpSpPr/>
          <p:nvPr/>
        </p:nvGrpSpPr>
        <p:grpSpPr>
          <a:xfrm>
            <a:off x="0" y="0"/>
            <a:ext cx="12192000" cy="6864351"/>
            <a:chOff x="0" y="-6351"/>
            <a:chExt cx="12192000" cy="6864351"/>
          </a:xfrm>
        </p:grpSpPr>
        <p:pic>
          <p:nvPicPr>
            <p:cNvPr id="2097156" name="图片 1"/>
            <p:cNvPicPr>
              <a:picLocks noChangeAspect="1" noChangeArrowheads="1"/>
            </p:cNvPicPr>
            <p:nvPr/>
          </p:nvPicPr>
          <p:blipFill>
            <a:blip r:embed="rId3"/>
            <a:srcRect t="9695" b="10966"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33" name="矩形 2"/>
            <p:cNvSpPr/>
            <p:nvPr/>
          </p:nvSpPr>
          <p:spPr>
            <a:xfrm>
              <a:off x="0" y="-6351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A1A3B1">
                    <a:alpha val="94000"/>
                  </a:srgbClr>
                </a:gs>
                <a:gs pos="100000">
                  <a:srgbClr val="DD7161">
                    <a:alpha val="63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8634" name="文本框 13"/>
            <p:cNvSpPr txBox="1"/>
            <p:nvPr/>
          </p:nvSpPr>
          <p:spPr>
            <a:xfrm>
              <a:off x="412907" y="1555188"/>
              <a:ext cx="5292726" cy="5013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       </a:t>
              </a:r>
              <a:r>
                <a:rPr lang="zh-CN" altLang="en-US" sz="24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青春，是我们人生中最美好的阶段。而梦想，则是我们人生中最大的追求。高尔基曾经说过：“青春是一个普通名词，它是幸福美好的，但它也充满这艰苦与磨练。”青春在梦想里升华，梦想在青春里释放。处在大学的我们，是青春的代名词。我们追逐梦想，让青春飞扬。我们不畏惧困难，让青春释放光彩！</a:t>
              </a:r>
            </a:p>
          </p:txBody>
        </p:sp>
        <p:sp>
          <p:nvSpPr>
            <p:cNvPr id="1048635" name="任意多边形: 形状 15"/>
            <p:cNvSpPr/>
            <p:nvPr/>
          </p:nvSpPr>
          <p:spPr>
            <a:xfrm rot="10800000">
              <a:off x="4913884" y="-5741"/>
              <a:ext cx="2364232" cy="2472454"/>
            </a:xfrm>
            <a:custGeom>
              <a:avLst/>
              <a:gdLst>
                <a:gd name="connsiteX0" fmla="*/ 2364232 w 2364232"/>
                <a:gd name="connsiteY0" fmla="*/ 2472454 h 2472454"/>
                <a:gd name="connsiteX1" fmla="*/ 0 w 2364232"/>
                <a:gd name="connsiteY1" fmla="*/ 2472454 h 2472454"/>
                <a:gd name="connsiteX2" fmla="*/ 1182116 w 2364232"/>
                <a:gd name="connsiteY2" fmla="*/ 0 h 247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4232" h="2472454">
                  <a:moveTo>
                    <a:pt x="2364232" y="2472454"/>
                  </a:moveTo>
                  <a:lnTo>
                    <a:pt x="0" y="2472454"/>
                  </a:lnTo>
                  <a:lnTo>
                    <a:pt x="1182116" y="0"/>
                  </a:lnTo>
                  <a:close/>
                </a:path>
              </a:pathLst>
            </a:custGeom>
            <a:blipFill dpi="0" rotWithShape="1">
              <a:blip r:embed="rId4">
                <a:alphaModFix amt="97000"/>
              </a:blip>
              <a:srcRect/>
              <a:stretch>
                <a:fillRect/>
              </a:stretch>
            </a:blipFill>
            <a:ln>
              <a:noFill/>
            </a:ln>
            <a:effectLst>
              <a:glow rad="736600">
                <a:srgbClr val="DD7161">
                  <a:alpha val="16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8636" name="矩形 4"/>
            <p:cNvSpPr/>
            <p:nvPr/>
          </p:nvSpPr>
          <p:spPr>
            <a:xfrm>
              <a:off x="0" y="474663"/>
              <a:ext cx="12192000" cy="960437"/>
            </a:xfrm>
            <a:prstGeom prst="rect">
              <a:avLst/>
            </a:prstGeom>
            <a:gradFill flip="none" rotWithShape="1">
              <a:gsLst>
                <a:gs pos="0">
                  <a:srgbClr val="A1A3B1">
                    <a:alpha val="82000"/>
                  </a:srgbClr>
                </a:gs>
                <a:gs pos="100000">
                  <a:srgbClr val="DD7161">
                    <a:alpha val="63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dirty="0"/>
            </a:p>
          </p:txBody>
        </p:sp>
        <p:sp>
          <p:nvSpPr>
            <p:cNvPr id="1048637" name="矩形 12"/>
            <p:cNvSpPr/>
            <p:nvPr/>
          </p:nvSpPr>
          <p:spPr>
            <a:xfrm>
              <a:off x="4459038" y="541689"/>
              <a:ext cx="3005952" cy="8359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44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青春与梦想</a:t>
              </a:r>
            </a:p>
          </p:txBody>
        </p:sp>
        <p:sp>
          <p:nvSpPr>
            <p:cNvPr id="1048638" name="任意多边形: 形状 16"/>
            <p:cNvSpPr/>
            <p:nvPr/>
          </p:nvSpPr>
          <p:spPr>
            <a:xfrm rot="10800000">
              <a:off x="4779963" y="-6350"/>
              <a:ext cx="2632075" cy="2719388"/>
            </a:xfrm>
            <a:custGeom>
              <a:avLst/>
              <a:gdLst>
                <a:gd name="connsiteX0" fmla="*/ 2616955 w 2616955"/>
                <a:gd name="connsiteY0" fmla="*/ 2718655 h 2718655"/>
                <a:gd name="connsiteX1" fmla="*/ 0 w 2616955"/>
                <a:gd name="connsiteY1" fmla="*/ 2718655 h 2718655"/>
                <a:gd name="connsiteX2" fmla="*/ 1308477 w 2616955"/>
                <a:gd name="connsiteY2" fmla="*/ 0 h 271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955" h="2718655">
                  <a:moveTo>
                    <a:pt x="2616955" y="2718655"/>
                  </a:moveTo>
                  <a:lnTo>
                    <a:pt x="0" y="2718655"/>
                  </a:lnTo>
                  <a:lnTo>
                    <a:pt x="1308477" y="0"/>
                  </a:lnTo>
                  <a:close/>
                </a:path>
              </a:pathLst>
            </a:custGeom>
            <a:noFill/>
            <a:ln>
              <a:solidFill>
                <a:schemeClr val="bg1"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0328153-1313-4138-A538-C0AC8F658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855133" y="1375476"/>
              <a:ext cx="3172865" cy="4967674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208637C-E997-499E-AF85-38C69B67C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724">
            <a:off x="10015948" y="442717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2" descr="图片包含 文字  已生成高可信度的说明"/>
          <p:cNvPicPr>
            <a:picLocks noChangeAspect="1" noChangeArrowheads="1"/>
          </p:cNvPicPr>
          <p:nvPr/>
        </p:nvPicPr>
        <p:blipFill>
          <a:blip r:embed="rId3"/>
          <a:srcRect t="10378" b="1037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93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1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594" name="等腰三角形 1"/>
          <p:cNvSpPr/>
          <p:nvPr/>
        </p:nvSpPr>
        <p:spPr>
          <a:xfrm>
            <a:off x="-14288" y="-14288"/>
            <a:ext cx="8272463" cy="1660526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595" name="等腰三角形 1"/>
          <p:cNvSpPr/>
          <p:nvPr/>
        </p:nvSpPr>
        <p:spPr>
          <a:xfrm>
            <a:off x="-14288" y="0"/>
            <a:ext cx="4262438" cy="31226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596" name="文本框 7"/>
          <p:cNvSpPr txBox="1"/>
          <p:nvPr/>
        </p:nvSpPr>
        <p:spPr>
          <a:xfrm>
            <a:off x="1030288" y="815975"/>
            <a:ext cx="4691062" cy="10693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6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Contents</a:t>
            </a:r>
            <a:endParaRPr lang="en-US" altLang="zh-CN" sz="66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3145728" name="直接连接符 5"/>
          <p:cNvCxnSpPr>
            <a:cxnSpLocks/>
          </p:cNvCxnSpPr>
          <p:nvPr/>
        </p:nvCxnSpPr>
        <p:spPr>
          <a:xfrm>
            <a:off x="1167854" y="1899444"/>
            <a:ext cx="15190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EFBAB3"/>
                </a:gs>
                <a:gs pos="100000">
                  <a:srgbClr val="DD7161"/>
                </a:gs>
              </a:gsLst>
              <a:lin ang="0" scaled="1"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7" name="文本框 16"/>
          <p:cNvSpPr txBox="1"/>
          <p:nvPr/>
        </p:nvSpPr>
        <p:spPr>
          <a:xfrm>
            <a:off x="3033713" y="3122613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 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  <a:hlinkClick r:id="rId4" action="ppaction://hlinksldjump"/>
              </a:rPr>
              <a:t>习总书记北大考察讲话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48598" name="椭圆 17"/>
          <p:cNvSpPr/>
          <p:nvPr/>
        </p:nvSpPr>
        <p:spPr>
          <a:xfrm>
            <a:off x="2886075" y="2136775"/>
            <a:ext cx="646113" cy="647700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599" name="文本框 18"/>
          <p:cNvSpPr txBox="1"/>
          <p:nvPr/>
        </p:nvSpPr>
        <p:spPr>
          <a:xfrm>
            <a:off x="3033713" y="2160588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 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  <a:hlinkClick r:id="rId5" action="ppaction://hlinksldjump"/>
              </a:rPr>
              <a:t>青春十九大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48600" name="文本框 20"/>
          <p:cNvSpPr txBox="1"/>
          <p:nvPr/>
        </p:nvSpPr>
        <p:spPr>
          <a:xfrm>
            <a:off x="3033713" y="4084638"/>
            <a:ext cx="5556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  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  <a:hlinkClick r:id="rId6" action="ppaction://hlinksldjump"/>
              </a:rPr>
              <a:t>丰富多彩的大学生活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48601" name="文本框 25"/>
          <p:cNvSpPr txBox="1"/>
          <p:nvPr/>
        </p:nvSpPr>
        <p:spPr>
          <a:xfrm>
            <a:off x="3033713" y="5049838"/>
            <a:ext cx="55562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     </a:t>
            </a:r>
            <a:r>
              <a:rPr lang="zh-CN" altLang="en-US" sz="2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  <a:hlinkClick r:id="rId7" action="ppaction://hlinksldjump"/>
              </a:rPr>
              <a:t>大学规划</a:t>
            </a:r>
            <a:endParaRPr lang="zh-CN" altLang="en-US" sz="2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48602" name="椭圆 26"/>
          <p:cNvSpPr/>
          <p:nvPr/>
        </p:nvSpPr>
        <p:spPr>
          <a:xfrm>
            <a:off x="2886075" y="3063875"/>
            <a:ext cx="646113" cy="647700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03" name="椭圆 27"/>
          <p:cNvSpPr/>
          <p:nvPr/>
        </p:nvSpPr>
        <p:spPr>
          <a:xfrm>
            <a:off x="2886075" y="4022725"/>
            <a:ext cx="646113" cy="646113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04" name="椭圆 28"/>
          <p:cNvSpPr/>
          <p:nvPr/>
        </p:nvSpPr>
        <p:spPr>
          <a:xfrm>
            <a:off x="2886075" y="4981575"/>
            <a:ext cx="646113" cy="646113"/>
          </a:xfrm>
          <a:prstGeom prst="ellipse">
            <a:avLst/>
          </a:prstGeom>
          <a:noFill/>
          <a:ln>
            <a:solidFill>
              <a:schemeClr val="bg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05" name="等腰三角形 1"/>
          <p:cNvSpPr/>
          <p:nvPr/>
        </p:nvSpPr>
        <p:spPr>
          <a:xfrm rot="10800000">
            <a:off x="3927475" y="5283200"/>
            <a:ext cx="8270875" cy="159861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2114" h="1659988">
                <a:moveTo>
                  <a:pt x="311" y="1659988"/>
                </a:moveTo>
                <a:cubicBezTo>
                  <a:pt x="-2034" y="1153551"/>
                  <a:pt x="9690" y="506437"/>
                  <a:pt x="7345" y="0"/>
                </a:cubicBezTo>
                <a:lnTo>
                  <a:pt x="8272114" y="14068"/>
                </a:lnTo>
                <a:lnTo>
                  <a:pt x="311" y="165998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06" name="等腰三角形 1"/>
          <p:cNvSpPr/>
          <p:nvPr/>
        </p:nvSpPr>
        <p:spPr>
          <a:xfrm rot="10800000">
            <a:off x="9305925" y="3063875"/>
            <a:ext cx="2900363" cy="3794125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07" name="等腰三角形 1"/>
          <p:cNvSpPr/>
          <p:nvPr/>
        </p:nvSpPr>
        <p:spPr>
          <a:xfrm rot="10800000">
            <a:off x="10917238" y="1238250"/>
            <a:ext cx="1285875" cy="56308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A1A3B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3" grpId="0" animBg="1"/>
      <p:bldP spid="10485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2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1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12" name="文本框 4"/>
          <p:cNvSpPr txBox="1"/>
          <p:nvPr/>
        </p:nvSpPr>
        <p:spPr>
          <a:xfrm>
            <a:off x="1957388" y="736600"/>
            <a:ext cx="2005012" cy="520954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13" name="文本框 10"/>
          <p:cNvSpPr txBox="1"/>
          <p:nvPr/>
        </p:nvSpPr>
        <p:spPr>
          <a:xfrm>
            <a:off x="1874612" y="693354"/>
            <a:ext cx="2005241" cy="5209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14" name="任意多边形: 形状 19"/>
          <p:cNvSpPr/>
          <p:nvPr/>
        </p:nvSpPr>
        <p:spPr>
          <a:xfrm rot="2449567">
            <a:off x="-573088" y="174625"/>
            <a:ext cx="2717801" cy="1990725"/>
          </a:xfrm>
          <a:custGeom>
            <a:avLst/>
            <a:gdLst>
              <a:gd name="connsiteX0" fmla="*/ 0 w 2718316"/>
              <a:gd name="connsiteY0" fmla="*/ 624186 h 1991450"/>
              <a:gd name="connsiteX1" fmla="*/ 722461 w 2718316"/>
              <a:gd name="connsiteY1" fmla="*/ 0 h 1991450"/>
              <a:gd name="connsiteX2" fmla="*/ 2718316 w 2718316"/>
              <a:gd name="connsiteY2" fmla="*/ 0 h 1991450"/>
              <a:gd name="connsiteX3" fmla="*/ 1181278 w 2718316"/>
              <a:gd name="connsiteY3" fmla="*/ 1991450 h 199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316" h="1991450">
                <a:moveTo>
                  <a:pt x="0" y="624186"/>
                </a:moveTo>
                <a:lnTo>
                  <a:pt x="722461" y="0"/>
                </a:lnTo>
                <a:lnTo>
                  <a:pt x="2718316" y="0"/>
                </a:lnTo>
                <a:lnTo>
                  <a:pt x="1181278" y="1991450"/>
                </a:lnTo>
                <a:close/>
              </a:path>
            </a:pathLst>
          </a:custGeom>
          <a:solidFill>
            <a:srgbClr val="DD716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15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16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18" name="文本框 17"/>
          <p:cNvSpPr txBox="1"/>
          <p:nvPr/>
        </p:nvSpPr>
        <p:spPr>
          <a:xfrm>
            <a:off x="5754465" y="-43361"/>
            <a:ext cx="5721102" cy="69447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      </a:t>
            </a:r>
            <a:r>
              <a:rPr lang="zh-CN" altLang="en-US" sz="60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青春十九大</a:t>
            </a:r>
            <a:endParaRPr lang="en-US" altLang="zh-CN" sz="6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青年兴则国家兴，青年强则国家强，青年一代有理想、有本领、有担当，国家就有前途，民族就有希望。</a:t>
            </a:r>
            <a:endParaRPr lang="en-US" altLang="zh-CN" sz="32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40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1048619" name="等腰三角形 1"/>
          <p:cNvSpPr/>
          <p:nvPr/>
        </p:nvSpPr>
        <p:spPr>
          <a:xfrm rot="4410039">
            <a:off x="-527843" y="4917281"/>
            <a:ext cx="4457700" cy="33956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6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10332" b="103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55" name="矩形 2"/>
          <p:cNvSpPr/>
          <p:nvPr/>
        </p:nvSpPr>
        <p:spPr>
          <a:xfrm>
            <a:off x="2810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0"/>
                </a:srgbClr>
              </a:gs>
              <a:gs pos="47000">
                <a:srgbClr val="C7847F">
                  <a:alpha val="82000"/>
                </a:srgbClr>
              </a:gs>
              <a:gs pos="100000">
                <a:srgbClr val="DD7161">
                  <a:alpha val="9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656" name="任意多边形: 形状 13"/>
          <p:cNvSpPr/>
          <p:nvPr/>
        </p:nvSpPr>
        <p:spPr>
          <a:xfrm rot="7608574">
            <a:off x="11065669" y="15081"/>
            <a:ext cx="1239838" cy="762000"/>
          </a:xfrm>
          <a:custGeom>
            <a:avLst/>
            <a:gdLst>
              <a:gd name="connsiteX0" fmla="*/ 410693 w 1240268"/>
              <a:gd name="connsiteY0" fmla="*/ 762043 h 762043"/>
              <a:gd name="connsiteX1" fmla="*/ 0 w 1240268"/>
              <a:gd name="connsiteY1" fmla="*/ 213250 h 762043"/>
              <a:gd name="connsiteX2" fmla="*/ 284958 w 1240268"/>
              <a:gd name="connsiteY2" fmla="*/ 0 h 762043"/>
              <a:gd name="connsiteX3" fmla="*/ 1240268 w 1240268"/>
              <a:gd name="connsiteY3" fmla="*/ 762043 h 76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268" h="762043">
                <a:moveTo>
                  <a:pt x="410693" y="762043"/>
                </a:moveTo>
                <a:lnTo>
                  <a:pt x="0" y="213250"/>
                </a:lnTo>
                <a:lnTo>
                  <a:pt x="284958" y="0"/>
                </a:lnTo>
                <a:lnTo>
                  <a:pt x="1240268" y="762043"/>
                </a:lnTo>
                <a:close/>
              </a:path>
            </a:pathLst>
          </a:custGeom>
          <a:noFill/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58" name="任意多边形: 形状 15"/>
          <p:cNvSpPr/>
          <p:nvPr/>
        </p:nvSpPr>
        <p:spPr>
          <a:xfrm rot="7608574">
            <a:off x="11007725" y="-85725"/>
            <a:ext cx="2019301" cy="1241425"/>
          </a:xfrm>
          <a:custGeom>
            <a:avLst/>
            <a:gdLst>
              <a:gd name="connsiteX0" fmla="*/ 410693 w 1240268"/>
              <a:gd name="connsiteY0" fmla="*/ 762043 h 762043"/>
              <a:gd name="connsiteX1" fmla="*/ 0 w 1240268"/>
              <a:gd name="connsiteY1" fmla="*/ 213250 h 762043"/>
              <a:gd name="connsiteX2" fmla="*/ 284958 w 1240268"/>
              <a:gd name="connsiteY2" fmla="*/ 0 h 762043"/>
              <a:gd name="connsiteX3" fmla="*/ 1240268 w 1240268"/>
              <a:gd name="connsiteY3" fmla="*/ 762043 h 76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268" h="762043">
                <a:moveTo>
                  <a:pt x="410693" y="762043"/>
                </a:moveTo>
                <a:lnTo>
                  <a:pt x="0" y="213250"/>
                </a:lnTo>
                <a:lnTo>
                  <a:pt x="284958" y="0"/>
                </a:lnTo>
                <a:lnTo>
                  <a:pt x="1240268" y="762043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59" name="矩形 12"/>
          <p:cNvSpPr/>
          <p:nvPr/>
        </p:nvSpPr>
        <p:spPr>
          <a:xfrm>
            <a:off x="5243795" y="380602"/>
            <a:ext cx="6372780" cy="70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放飞青春梦想，书写时代华章</a:t>
            </a:r>
          </a:p>
        </p:txBody>
      </p:sp>
      <p:sp>
        <p:nvSpPr>
          <p:cNvPr id="1048660" name="文本框 16"/>
          <p:cNvSpPr txBox="1"/>
          <p:nvPr/>
        </p:nvSpPr>
        <p:spPr>
          <a:xfrm>
            <a:off x="4696481" y="1455937"/>
            <a:ext cx="7467409" cy="51896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        自党的十九大召开以来，关于十九大所涉及的很多党和国家的先进思想慢慢走进公众视野，成为广大青少年学习的范例。学习十九大精神，我们需要以踏踏实实的态度，切切实实地做到落实学习，为全面建设小康社会献策献力。习近平总书记在十九大报告中指出，广大青年要坚定理想信念，志存高远，脚踏实地，勇做时代的弄潮儿，在实现中国梦的生动实践中放飞青春梦想，在为人民利益的不懈奋斗中书写人生华章！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8661" name="等腰三角形 18"/>
          <p:cNvSpPr/>
          <p:nvPr/>
        </p:nvSpPr>
        <p:spPr>
          <a:xfrm rot="3005056">
            <a:off x="7315993" y="-916781"/>
            <a:ext cx="1295401" cy="1163638"/>
          </a:xfrm>
          <a:prstGeom prst="triangle">
            <a:avLst>
              <a:gd name="adj" fmla="val 14444"/>
            </a:avLst>
          </a:prstGeom>
          <a:noFill/>
          <a:ln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3AF902-99D2-40D5-933A-2FBD4F5BB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" y="1828093"/>
            <a:ext cx="4345212" cy="36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42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43" name="文本框 4"/>
          <p:cNvSpPr txBox="1"/>
          <p:nvPr/>
        </p:nvSpPr>
        <p:spPr>
          <a:xfrm>
            <a:off x="1957388" y="736600"/>
            <a:ext cx="2005012" cy="520954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44" name="文本框 10"/>
          <p:cNvSpPr txBox="1"/>
          <p:nvPr/>
        </p:nvSpPr>
        <p:spPr>
          <a:xfrm>
            <a:off x="1899981" y="693354"/>
            <a:ext cx="2005241" cy="5209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45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46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47" name="文本框 16"/>
          <p:cNvSpPr txBox="1"/>
          <p:nvPr/>
        </p:nvSpPr>
        <p:spPr>
          <a:xfrm>
            <a:off x="5391748" y="516992"/>
            <a:ext cx="6611339" cy="7969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习总书记北大考察讲话</a:t>
            </a:r>
          </a:p>
        </p:txBody>
      </p:sp>
      <p:sp>
        <p:nvSpPr>
          <p:cNvPr id="1048648" name="文本框 17"/>
          <p:cNvSpPr txBox="1"/>
          <p:nvPr/>
        </p:nvSpPr>
        <p:spPr>
          <a:xfrm>
            <a:off x="5634257" y="1377949"/>
            <a:ext cx="5455172" cy="44218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日，习近平总书记到北京大学考察。在讲话中，习近平总书记多次引用古语金句激励青年成为时代奋斗者，努力为国争光，为民造福。习近平总书记强调，青年要自觉践行社会主义核心价值观，与祖国和人民同行努力创造精彩人生！</a:t>
            </a:r>
          </a:p>
        </p:txBody>
      </p:sp>
      <p:sp>
        <p:nvSpPr>
          <p:cNvPr id="1048649" name="等腰三角形 1"/>
          <p:cNvSpPr/>
          <p:nvPr/>
        </p:nvSpPr>
        <p:spPr>
          <a:xfrm rot="18565503">
            <a:off x="3121025" y="-2622550"/>
            <a:ext cx="4457700" cy="33972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50" name="等腰三角形 1"/>
          <p:cNvSpPr/>
          <p:nvPr/>
        </p:nvSpPr>
        <p:spPr>
          <a:xfrm rot="19982353">
            <a:off x="-1250950" y="4424363"/>
            <a:ext cx="4457700" cy="3395662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51" name="等腰三角形 1"/>
          <p:cNvSpPr/>
          <p:nvPr/>
        </p:nvSpPr>
        <p:spPr>
          <a:xfrm rot="2265171">
            <a:off x="-20638" y="1168400"/>
            <a:ext cx="1333501" cy="979488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1"/>
          <p:cNvPicPr>
            <a:picLocks noChangeAspect="1" noChangeArrowheads="1"/>
          </p:cNvPicPr>
          <p:nvPr/>
        </p:nvPicPr>
        <p:blipFill>
          <a:blip r:embed="rId3"/>
          <a:srcRect t="9695" b="109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3" name="矩形 2"/>
          <p:cNvSpPr/>
          <p:nvPr/>
        </p:nvSpPr>
        <p:spPr>
          <a:xfrm>
            <a:off x="-159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94000"/>
                </a:srgbClr>
              </a:gs>
              <a:gs pos="100000">
                <a:srgbClr val="DD7161">
                  <a:alpha val="6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1048628" name="文本框 13"/>
          <p:cNvSpPr txBox="1"/>
          <p:nvPr/>
        </p:nvSpPr>
        <p:spPr>
          <a:xfrm>
            <a:off x="5288095" y="2522325"/>
            <a:ext cx="6655083" cy="38524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党委书记孙文亮表示，潍坊学院秉承“厚德、博学、求是、创新”校训和“和衷共济、艰苦奋斗、追求卓越”潍院精神，教育引导广大青年学生学习好、传播好党的十九大精神和习近平中国特色社会主义思想，锻造出国家栋梁之才，为加快建成优势特色突出的应用型大学不懈奋斗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FC84785-220F-4A8E-BE7C-D3DAB921DC99}"/>
              </a:ext>
            </a:extLst>
          </p:cNvPr>
          <p:cNvSpPr txBox="1"/>
          <p:nvPr/>
        </p:nvSpPr>
        <p:spPr>
          <a:xfrm>
            <a:off x="616944" y="309749"/>
            <a:ext cx="4417764" cy="1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2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习近平总书记在与北大师生座谈时发表的重要讲话，在潍坊学院师生中引起了强烈反响。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1B86B7F-8266-443F-9DD3-62D0B2A42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2" y="2817628"/>
            <a:ext cx="4785886" cy="32618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166A021-E0AB-499E-A89B-7772D8D88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52" y="57639"/>
            <a:ext cx="5923404" cy="24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2" descr="图片包含 绘图  已生成极高可信度的说明"/>
          <p:cNvPicPr>
            <a:picLocks noChangeAspect="1" noChangeArrowheads="1"/>
          </p:cNvPicPr>
          <p:nvPr/>
        </p:nvPicPr>
        <p:blipFill>
          <a:blip r:embed="rId3"/>
          <a:srcRect t="4027" b="16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7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1A3B1">
                  <a:alpha val="83000"/>
                </a:srgbClr>
              </a:gs>
              <a:gs pos="100000">
                <a:srgbClr val="DD7161">
                  <a:alpha val="6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75" name="文本框 4"/>
          <p:cNvSpPr txBox="1"/>
          <p:nvPr/>
        </p:nvSpPr>
        <p:spPr>
          <a:xfrm>
            <a:off x="1957388" y="736600"/>
            <a:ext cx="2005012" cy="5384800"/>
          </a:xfrm>
          <a:prstGeom prst="rect">
            <a:avLst/>
          </a:prstGeom>
          <a:noFill/>
          <a:effectLst>
            <a:outerShdw blurRad="50800" dist="139700" dir="2700000" algn="tl" rotWithShape="0">
              <a:srgbClr val="DD7161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endParaRPr lang="zh-CN" altLang="en-US" sz="344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76" name="文本框 10"/>
          <p:cNvSpPr txBox="1"/>
          <p:nvPr/>
        </p:nvSpPr>
        <p:spPr>
          <a:xfrm>
            <a:off x="1886239" y="677899"/>
            <a:ext cx="2005241" cy="53860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4400" dirty="0">
                <a:ln w="28575">
                  <a:gradFill>
                    <a:gsLst>
                      <a:gs pos="0">
                        <a:srgbClr val="A4C9DC"/>
                      </a:gs>
                      <a:gs pos="100000">
                        <a:srgbClr val="F0E4C8"/>
                      </a:gs>
                    </a:gsLst>
                    <a:lin ang="5400000" scaled="1"/>
                  </a:gradFill>
                </a:ln>
                <a:noFill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</a:t>
            </a:r>
            <a:endParaRPr lang="zh-CN" altLang="en-US" sz="34400" dirty="0">
              <a:ln w="28575">
                <a:gradFill>
                  <a:gsLst>
                    <a:gs pos="0">
                      <a:srgbClr val="A4C9DC"/>
                    </a:gs>
                    <a:gs pos="100000">
                      <a:srgbClr val="F0E4C8"/>
                    </a:gs>
                  </a:gsLst>
                  <a:lin ang="5400000" scaled="1"/>
                </a:gradFill>
              </a:ln>
              <a:noFill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48677" name="等腰三角形 1"/>
          <p:cNvSpPr/>
          <p:nvPr/>
        </p:nvSpPr>
        <p:spPr>
          <a:xfrm rot="3851833">
            <a:off x="10948194" y="2980532"/>
            <a:ext cx="2109787" cy="211455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78" name="等腰三角形 14"/>
          <p:cNvSpPr/>
          <p:nvPr/>
        </p:nvSpPr>
        <p:spPr>
          <a:xfrm rot="10800000">
            <a:off x="6108700" y="1054100"/>
            <a:ext cx="1163638" cy="647700"/>
          </a:xfrm>
          <a:prstGeom prst="triangle">
            <a:avLst>
              <a:gd name="adj" fmla="val 10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79" name="文本框 16"/>
          <p:cNvSpPr txBox="1"/>
          <p:nvPr/>
        </p:nvSpPr>
        <p:spPr>
          <a:xfrm>
            <a:off x="5919788" y="224939"/>
            <a:ext cx="4699000" cy="113761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                 </a:t>
            </a:r>
            <a:r>
              <a:rPr lang="zh-CN" altLang="en-US" sz="60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大学</a:t>
            </a:r>
          </a:p>
        </p:txBody>
      </p:sp>
      <p:sp>
        <p:nvSpPr>
          <p:cNvPr id="1048680" name="文本框 17"/>
          <p:cNvSpPr txBox="1"/>
          <p:nvPr/>
        </p:nvSpPr>
        <p:spPr>
          <a:xfrm>
            <a:off x="4890021" y="1454754"/>
            <a:ext cx="6971259" cy="42816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对大学本质的理解，这是一个很难回答的问题。在我看来，大学的本质就是营造一个相对宽容的环境，使学生建立一种学习知识的方法。它不局限于对课本知识的学习，而是让我们全面的思考、推论、分析、学会学习。</a:t>
            </a:r>
          </a:p>
        </p:txBody>
      </p:sp>
      <p:sp>
        <p:nvSpPr>
          <p:cNvPr id="1048681" name="等腰三角形 1"/>
          <p:cNvSpPr/>
          <p:nvPr/>
        </p:nvSpPr>
        <p:spPr>
          <a:xfrm rot="20950458">
            <a:off x="-328613" y="5738813"/>
            <a:ext cx="3325813" cy="2006600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82" name="等腰三角形 1"/>
          <p:cNvSpPr/>
          <p:nvPr/>
        </p:nvSpPr>
        <p:spPr>
          <a:xfrm rot="3152581">
            <a:off x="-627856" y="-904082"/>
            <a:ext cx="4457700" cy="3395663"/>
          </a:xfrm>
          <a:custGeom>
            <a:avLst/>
            <a:gdLst>
              <a:gd name="connsiteX0" fmla="*/ 0 w 5978769"/>
              <a:gd name="connsiteY0" fmla="*/ 1322363 h 1322363"/>
              <a:gd name="connsiteX1" fmla="*/ 2989385 w 5978769"/>
              <a:gd name="connsiteY1" fmla="*/ 0 h 1322363"/>
              <a:gd name="connsiteX2" fmla="*/ 5978769 w 5978769"/>
              <a:gd name="connsiteY2" fmla="*/ 1322363 h 1322363"/>
              <a:gd name="connsiteX3" fmla="*/ 0 w 5978769"/>
              <a:gd name="connsiteY3" fmla="*/ 1322363 h 1322363"/>
              <a:gd name="connsiteX0" fmla="*/ 7034 w 5985803"/>
              <a:gd name="connsiteY0" fmla="*/ 1519311 h 1519311"/>
              <a:gd name="connsiteX1" fmla="*/ 0 w 5985803"/>
              <a:gd name="connsiteY1" fmla="*/ 0 h 1519311"/>
              <a:gd name="connsiteX2" fmla="*/ 5985803 w 5985803"/>
              <a:gd name="connsiteY2" fmla="*/ 1519311 h 1519311"/>
              <a:gd name="connsiteX3" fmla="*/ 7034 w 5985803"/>
              <a:gd name="connsiteY3" fmla="*/ 1519311 h 1519311"/>
              <a:gd name="connsiteX0" fmla="*/ 311 w 5993148"/>
              <a:gd name="connsiteY0" fmla="*/ 1659988 h 1659988"/>
              <a:gd name="connsiteX1" fmla="*/ 7345 w 5993148"/>
              <a:gd name="connsiteY1" fmla="*/ 0 h 1659988"/>
              <a:gd name="connsiteX2" fmla="*/ 5993148 w 5993148"/>
              <a:gd name="connsiteY2" fmla="*/ 1519311 h 1659988"/>
              <a:gd name="connsiteX3" fmla="*/ 311 w 5993148"/>
              <a:gd name="connsiteY3" fmla="*/ 1659988 h 1659988"/>
              <a:gd name="connsiteX0" fmla="*/ 311 w 8272114"/>
              <a:gd name="connsiteY0" fmla="*/ 1659988 h 1659988"/>
              <a:gd name="connsiteX1" fmla="*/ 7345 w 8272114"/>
              <a:gd name="connsiteY1" fmla="*/ 0 h 1659988"/>
              <a:gd name="connsiteX2" fmla="*/ 8272114 w 8272114"/>
              <a:gd name="connsiteY2" fmla="*/ 14068 h 1659988"/>
              <a:gd name="connsiteX3" fmla="*/ 311 w 8272114"/>
              <a:gd name="connsiteY3" fmla="*/ 1659988 h 1659988"/>
              <a:gd name="connsiteX0" fmla="*/ 311 w 8272114"/>
              <a:gd name="connsiteY0" fmla="*/ 2335237 h 2335237"/>
              <a:gd name="connsiteX1" fmla="*/ 7345 w 8272114"/>
              <a:gd name="connsiteY1" fmla="*/ 0 h 2335237"/>
              <a:gd name="connsiteX2" fmla="*/ 8272114 w 8272114"/>
              <a:gd name="connsiteY2" fmla="*/ 14068 h 2335237"/>
              <a:gd name="connsiteX3" fmla="*/ 311 w 8272114"/>
              <a:gd name="connsiteY3" fmla="*/ 2335237 h 2335237"/>
              <a:gd name="connsiteX0" fmla="*/ 311 w 2856052"/>
              <a:gd name="connsiteY0" fmla="*/ 2335237 h 2335237"/>
              <a:gd name="connsiteX1" fmla="*/ 7345 w 2856052"/>
              <a:gd name="connsiteY1" fmla="*/ 0 h 2335237"/>
              <a:gd name="connsiteX2" fmla="*/ 2856052 w 2856052"/>
              <a:gd name="connsiteY2" fmla="*/ 0 h 2335237"/>
              <a:gd name="connsiteX3" fmla="*/ 311 w 2856052"/>
              <a:gd name="connsiteY3" fmla="*/ 2335237 h 2335237"/>
              <a:gd name="connsiteX0" fmla="*/ 150 w 2869959"/>
              <a:gd name="connsiteY0" fmla="*/ 3123028 h 3123028"/>
              <a:gd name="connsiteX1" fmla="*/ 21252 w 2869959"/>
              <a:gd name="connsiteY1" fmla="*/ 0 h 3123028"/>
              <a:gd name="connsiteX2" fmla="*/ 2869959 w 2869959"/>
              <a:gd name="connsiteY2" fmla="*/ 0 h 3123028"/>
              <a:gd name="connsiteX3" fmla="*/ 150 w 2869959"/>
              <a:gd name="connsiteY3" fmla="*/ 3123028 h 3123028"/>
              <a:gd name="connsiteX0" fmla="*/ 150 w 4262660"/>
              <a:gd name="connsiteY0" fmla="*/ 3123028 h 3123028"/>
              <a:gd name="connsiteX1" fmla="*/ 21252 w 4262660"/>
              <a:gd name="connsiteY1" fmla="*/ 0 h 3123028"/>
              <a:gd name="connsiteX2" fmla="*/ 4262660 w 4262660"/>
              <a:gd name="connsiteY2" fmla="*/ 0 h 3123028"/>
              <a:gd name="connsiteX3" fmla="*/ 150 w 4262660"/>
              <a:gd name="connsiteY3" fmla="*/ 3123028 h 312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660" h="3123028">
                <a:moveTo>
                  <a:pt x="150" y="3123028"/>
                </a:moveTo>
                <a:cubicBezTo>
                  <a:pt x="-2195" y="2616591"/>
                  <a:pt x="23597" y="506437"/>
                  <a:pt x="21252" y="0"/>
                </a:cubicBezTo>
                <a:lnTo>
                  <a:pt x="4262660" y="0"/>
                </a:lnTo>
                <a:lnTo>
                  <a:pt x="150" y="3123028"/>
                </a:lnTo>
                <a:close/>
              </a:path>
            </a:pathLst>
          </a:custGeom>
          <a:solidFill>
            <a:srgbClr val="DD7161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48683" name="等腰三角形 1"/>
          <p:cNvSpPr/>
          <p:nvPr/>
        </p:nvSpPr>
        <p:spPr>
          <a:xfrm rot="2265171">
            <a:off x="2684463" y="719138"/>
            <a:ext cx="3006725" cy="1871662"/>
          </a:xfrm>
          <a:prstGeom prst="triangle">
            <a:avLst>
              <a:gd name="adj" fmla="val 25657"/>
            </a:avLst>
          </a:prstGeom>
          <a:noFill/>
          <a:ln>
            <a:solidFill>
              <a:schemeClr val="bg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6" descr="图片包含 绘图  已生成极高可信度的说明"/>
          <p:cNvPicPr>
            <a:picLocks noChangeAspect="1" noChangeArrowheads="1"/>
          </p:cNvPicPr>
          <p:nvPr/>
        </p:nvPicPr>
        <p:blipFill>
          <a:blip r:embed="rId4"/>
          <a:srcRect t="10332" b="10330"/>
          <a:stretch>
            <a:fillRect/>
          </a:stretch>
        </p:blipFill>
        <p:spPr bwMode="auto">
          <a:xfrm>
            <a:off x="-36513" y="635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87" name="矩形 3"/>
          <p:cNvSpPr/>
          <p:nvPr/>
        </p:nvSpPr>
        <p:spPr>
          <a:xfrm>
            <a:off x="-36512" y="-6350"/>
            <a:ext cx="12192000" cy="6858000"/>
          </a:xfrm>
          <a:prstGeom prst="rect">
            <a:avLst/>
          </a:prstGeom>
          <a:gradFill>
            <a:gsLst>
              <a:gs pos="0">
                <a:srgbClr val="A1A3B1">
                  <a:alpha val="88000"/>
                </a:srgbClr>
              </a:gs>
              <a:gs pos="47000">
                <a:srgbClr val="C7847F">
                  <a:alpha val="36000"/>
                </a:srgbClr>
              </a:gs>
              <a:gs pos="100000">
                <a:srgbClr val="DD7161">
                  <a:alpha val="8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effectLst>
                <a:glow rad="127000">
                  <a:schemeClr val="accent1"/>
                </a:glow>
                <a:reflection stA="49000" endPos="65000" dist="50800" dir="5400000" sy="-100000" algn="bl" rotWithShape="0"/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B52FDF6-075B-4C09-A974-C65829F32FED}"/>
              </a:ext>
            </a:extLst>
          </p:cNvPr>
          <p:cNvSpPr txBox="1"/>
          <p:nvPr/>
        </p:nvSpPr>
        <p:spPr>
          <a:xfrm rot="21082892">
            <a:off x="2617597" y="2344613"/>
            <a:ext cx="10427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dirty="0">
                <a:solidFill>
                  <a:schemeClr val="bg1"/>
                </a:solidFill>
                <a:effectLst>
                  <a:outerShdw blurRad="50800" dist="50800" algn="ctr" rotWithShape="0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在大学中参加活动有什么好处呢？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3F50F8-33F6-4F90-B935-451E2AFD1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13" y="121208"/>
            <a:ext cx="4031587" cy="25479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47FB4D-93B5-469A-BAA5-1ED2886A95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0" y="3231339"/>
            <a:ext cx="2578847" cy="32915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5D0711-9F4E-4EB4-8D05-47EB862A7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3" y="3459940"/>
            <a:ext cx="4594493" cy="3062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4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1118</Words>
  <Application>Microsoft Office PowerPoint</Application>
  <PresentationFormat>宽屏</PresentationFormat>
  <Paragraphs>98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等线</vt:lpstr>
      <vt:lpstr>等线 Light</vt:lpstr>
      <vt:lpstr>方正舒体</vt:lpstr>
      <vt:lpstr>华文楷体</vt:lpstr>
      <vt:lpstr>华文隶书</vt:lpstr>
      <vt:lpstr>华文新魏</vt:lpstr>
      <vt:lpstr>楷体</vt:lpstr>
      <vt:lpstr>隶书</vt:lpstr>
      <vt:lpstr>思源黑体 CN Bold</vt:lpstr>
      <vt:lpstr>思源黑体 CN ExtraLight</vt:lpstr>
      <vt:lpstr>思源黑体 CN Medium</vt:lpstr>
      <vt:lpstr>宋体</vt:lpstr>
      <vt:lpstr>幼圆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Happy</dc:creator>
  <cp:lastModifiedBy>Happy</cp:lastModifiedBy>
  <cp:revision>68</cp:revision>
  <dcterms:created xsi:type="dcterms:W3CDTF">2018-02-07T08:28:59Z</dcterms:created>
  <dcterms:modified xsi:type="dcterms:W3CDTF">2018-05-10T13:32:11Z</dcterms:modified>
</cp:coreProperties>
</file>